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56" r:id="rId2"/>
    <p:sldId id="287" r:id="rId3"/>
    <p:sldId id="288" r:id="rId4"/>
    <p:sldId id="262" r:id="rId5"/>
    <p:sldId id="263" r:id="rId6"/>
    <p:sldId id="260" r:id="rId7"/>
    <p:sldId id="265" r:id="rId8"/>
    <p:sldId id="281" r:id="rId9"/>
    <p:sldId id="283" r:id="rId10"/>
    <p:sldId id="293" r:id="rId11"/>
    <p:sldId id="284" r:id="rId12"/>
    <p:sldId id="282" r:id="rId13"/>
    <p:sldId id="285" r:id="rId14"/>
    <p:sldId id="273" r:id="rId15"/>
    <p:sldId id="274" r:id="rId16"/>
    <p:sldId id="290" r:id="rId17"/>
    <p:sldId id="275" r:id="rId18"/>
    <p:sldId id="286" r:id="rId19"/>
    <p:sldId id="289" r:id="rId20"/>
    <p:sldId id="292"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62" autoAdjust="0"/>
    <p:restoredTop sz="94660"/>
  </p:normalViewPr>
  <p:slideViewPr>
    <p:cSldViewPr snapToGrid="0">
      <p:cViewPr varScale="1">
        <p:scale>
          <a:sx n="74" d="100"/>
          <a:sy n="74" d="100"/>
        </p:scale>
        <p:origin x="90" y="7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493C0A-6D7B-9E42-9255-33F0FC22AFBA}" type="datetimeFigureOut">
              <a:rPr lang="fr-FR" smtClean="0"/>
              <a:t>29/01/2024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7F66A-881B-CF4C-940D-885B21185A67}" type="slidenum">
              <a:rPr lang="fr-FR" smtClean="0"/>
              <a:t>‹N°›</a:t>
            </a:fld>
            <a:endParaRPr lang="fr-FR"/>
          </a:p>
        </p:txBody>
      </p:sp>
    </p:spTree>
    <p:extLst>
      <p:ext uri="{BB962C8B-B14F-4D97-AF65-F5344CB8AC3E}">
        <p14:creationId xmlns:p14="http://schemas.microsoft.com/office/powerpoint/2010/main" val="2645351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93380BCA-9915-C74B-A60D-0D05CFEC9EDF}" type="datetime1">
              <a:rPr lang="fr-FR" smtClean="0"/>
              <a:t>29/01/2024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8AB5D6E-E453-4DB6-9F24-E6DB4C0DDDF8}" type="slidenum">
              <a:rPr lang="fr-FR" smtClean="0"/>
              <a:t>‹N°›</a:t>
            </a:fld>
            <a:endParaRPr lang="fr-FR"/>
          </a:p>
        </p:txBody>
      </p:sp>
    </p:spTree>
    <p:extLst>
      <p:ext uri="{BB962C8B-B14F-4D97-AF65-F5344CB8AC3E}">
        <p14:creationId xmlns:p14="http://schemas.microsoft.com/office/powerpoint/2010/main" val="1514559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B178E34-371C-3B43-94D9-A97AF7AEBF43}" type="datetime1">
              <a:rPr lang="fr-FR" smtClean="0"/>
              <a:t>29/01/2024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8AB5D6E-E453-4DB6-9F24-E6DB4C0DDDF8}" type="slidenum">
              <a:rPr lang="fr-FR" smtClean="0"/>
              <a:t>‹N°›</a:t>
            </a:fld>
            <a:endParaRPr lang="fr-FR"/>
          </a:p>
        </p:txBody>
      </p:sp>
    </p:spTree>
    <p:extLst>
      <p:ext uri="{BB962C8B-B14F-4D97-AF65-F5344CB8AC3E}">
        <p14:creationId xmlns:p14="http://schemas.microsoft.com/office/powerpoint/2010/main" val="3552728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D18B955-DF5E-D540-9DD0-80F5CC010218}" type="datetime1">
              <a:rPr lang="fr-FR" smtClean="0"/>
              <a:t>29/01/2024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8AB5D6E-E453-4DB6-9F24-E6DB4C0DDDF8}" type="slidenum">
              <a:rPr lang="fr-FR" smtClean="0"/>
              <a:t>‹N°›</a:t>
            </a:fld>
            <a:endParaRPr lang="fr-FR"/>
          </a:p>
        </p:txBody>
      </p:sp>
    </p:spTree>
    <p:extLst>
      <p:ext uri="{BB962C8B-B14F-4D97-AF65-F5344CB8AC3E}">
        <p14:creationId xmlns:p14="http://schemas.microsoft.com/office/powerpoint/2010/main" val="914777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739B86B-6BEA-D84E-9DB3-C216F66DDEFE}" type="datetime1">
              <a:rPr lang="fr-FR" smtClean="0"/>
              <a:t>29/01/2024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8AB5D6E-E453-4DB6-9F24-E6DB4C0DDDF8}" type="slidenum">
              <a:rPr lang="fr-FR" smtClean="0"/>
              <a:t>‹N°›</a:t>
            </a:fld>
            <a:endParaRPr lang="fr-FR"/>
          </a:p>
        </p:txBody>
      </p:sp>
    </p:spTree>
    <p:extLst>
      <p:ext uri="{BB962C8B-B14F-4D97-AF65-F5344CB8AC3E}">
        <p14:creationId xmlns:p14="http://schemas.microsoft.com/office/powerpoint/2010/main" val="3507506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4FF8DF04-D190-844A-9BF3-B942947609B9}" type="datetime1">
              <a:rPr lang="fr-FR" smtClean="0"/>
              <a:t>29/01/2024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8AB5D6E-E453-4DB6-9F24-E6DB4C0DDDF8}" type="slidenum">
              <a:rPr lang="fr-FR" smtClean="0"/>
              <a:t>‹N°›</a:t>
            </a:fld>
            <a:endParaRPr lang="fr-FR"/>
          </a:p>
        </p:txBody>
      </p:sp>
    </p:spTree>
    <p:extLst>
      <p:ext uri="{BB962C8B-B14F-4D97-AF65-F5344CB8AC3E}">
        <p14:creationId xmlns:p14="http://schemas.microsoft.com/office/powerpoint/2010/main" val="2681236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6A232AC-120A-7944-9394-FC72A77AD98D}" type="datetime1">
              <a:rPr lang="fr-FR" smtClean="0"/>
              <a:t>29/01/2024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8AB5D6E-E453-4DB6-9F24-E6DB4C0DDDF8}" type="slidenum">
              <a:rPr lang="fr-FR" smtClean="0"/>
              <a:t>‹N°›</a:t>
            </a:fld>
            <a:endParaRPr lang="fr-FR"/>
          </a:p>
        </p:txBody>
      </p:sp>
    </p:spTree>
    <p:extLst>
      <p:ext uri="{BB962C8B-B14F-4D97-AF65-F5344CB8AC3E}">
        <p14:creationId xmlns:p14="http://schemas.microsoft.com/office/powerpoint/2010/main" val="1613022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03CF87F-99D9-8744-857D-63F979951876}" type="datetime1">
              <a:rPr lang="fr-FR" smtClean="0"/>
              <a:t>29/01/2024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8AB5D6E-E453-4DB6-9F24-E6DB4C0DDDF8}" type="slidenum">
              <a:rPr lang="fr-FR" smtClean="0"/>
              <a:t>‹N°›</a:t>
            </a:fld>
            <a:endParaRPr lang="fr-FR"/>
          </a:p>
        </p:txBody>
      </p:sp>
    </p:spTree>
    <p:extLst>
      <p:ext uri="{BB962C8B-B14F-4D97-AF65-F5344CB8AC3E}">
        <p14:creationId xmlns:p14="http://schemas.microsoft.com/office/powerpoint/2010/main" val="1699376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42BA8992-72E7-BA4A-9208-14D1CD847EE0}" type="datetime1">
              <a:rPr lang="fr-FR" smtClean="0"/>
              <a:t>29/01/2024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8AB5D6E-E453-4DB6-9F24-E6DB4C0DDDF8}" type="slidenum">
              <a:rPr lang="fr-FR" smtClean="0"/>
              <a:t>‹N°›</a:t>
            </a:fld>
            <a:endParaRPr lang="fr-FR"/>
          </a:p>
        </p:txBody>
      </p:sp>
    </p:spTree>
    <p:extLst>
      <p:ext uri="{BB962C8B-B14F-4D97-AF65-F5344CB8AC3E}">
        <p14:creationId xmlns:p14="http://schemas.microsoft.com/office/powerpoint/2010/main" val="194917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69EDCC0-5098-DE42-A2DA-23B2B6781880}" type="datetime1">
              <a:rPr lang="fr-FR" smtClean="0"/>
              <a:t>29/01/2024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8AB5D6E-E453-4DB6-9F24-E6DB4C0DDDF8}" type="slidenum">
              <a:rPr lang="fr-FR" smtClean="0"/>
              <a:t>‹N°›</a:t>
            </a:fld>
            <a:endParaRPr lang="fr-FR"/>
          </a:p>
        </p:txBody>
      </p:sp>
    </p:spTree>
    <p:extLst>
      <p:ext uri="{BB962C8B-B14F-4D97-AF65-F5344CB8AC3E}">
        <p14:creationId xmlns:p14="http://schemas.microsoft.com/office/powerpoint/2010/main" val="496678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50ECAC8C-1DB7-0845-8E64-2C4B7085556F}" type="datetime1">
              <a:rPr lang="fr-FR" smtClean="0"/>
              <a:t>29/01/2024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8AB5D6E-E453-4DB6-9F24-E6DB4C0DDDF8}" type="slidenum">
              <a:rPr lang="fr-FR" smtClean="0"/>
              <a:t>‹N°›</a:t>
            </a:fld>
            <a:endParaRPr lang="fr-FR"/>
          </a:p>
        </p:txBody>
      </p:sp>
    </p:spTree>
    <p:extLst>
      <p:ext uri="{BB962C8B-B14F-4D97-AF65-F5344CB8AC3E}">
        <p14:creationId xmlns:p14="http://schemas.microsoft.com/office/powerpoint/2010/main" val="3372766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EB72980B-C8EB-CE4C-A53A-55813528E906}" type="datetime1">
              <a:rPr lang="fr-FR" smtClean="0"/>
              <a:t>29/01/2024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8AB5D6E-E453-4DB6-9F24-E6DB4C0DDDF8}" type="slidenum">
              <a:rPr lang="fr-FR" smtClean="0"/>
              <a:t>‹N°›</a:t>
            </a:fld>
            <a:endParaRPr lang="fr-FR"/>
          </a:p>
        </p:txBody>
      </p:sp>
    </p:spTree>
    <p:extLst>
      <p:ext uri="{BB962C8B-B14F-4D97-AF65-F5344CB8AC3E}">
        <p14:creationId xmlns:p14="http://schemas.microsoft.com/office/powerpoint/2010/main" val="158044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609E6C-4235-534A-B0B6-484E2A3EFD98}" type="datetime1">
              <a:rPr lang="fr-FR" smtClean="0"/>
              <a:t>29/01/2024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AB5D6E-E453-4DB6-9F24-E6DB4C0DDDF8}" type="slidenum">
              <a:rPr lang="fr-FR" smtClean="0"/>
              <a:t>‹N°›</a:t>
            </a:fld>
            <a:endParaRPr lang="fr-FR"/>
          </a:p>
        </p:txBody>
      </p:sp>
    </p:spTree>
    <p:extLst>
      <p:ext uri="{BB962C8B-B14F-4D97-AF65-F5344CB8AC3E}">
        <p14:creationId xmlns:p14="http://schemas.microsoft.com/office/powerpoint/2010/main" val="1176835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inria.fr/fr/belenios-le-vote-electronique-en-toute-transparence" TargetMode="Externa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belenios.org/" TargetMode="External"/><Relationship Id="rId2" Type="http://schemas.openxmlformats.org/officeDocument/2006/relationships/hyperlink" Target="https://www.belenios.org/instructions-fr.html" TargetMode="Externa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hyperlink" Target="https://vote.belenios.org/admin" TargetMode="External"/><Relationship Id="rId2" Type="http://schemas.openxmlformats.org/officeDocument/2006/relationships/hyperlink" Target="https://sympa.inria.fr/sympa/info/belenios-discuss"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ctrTitle"/>
          </p:nvPr>
        </p:nvSpPr>
        <p:spPr>
          <a:xfrm>
            <a:off x="6217687" y="380999"/>
            <a:ext cx="5334930" cy="2101590"/>
          </a:xfrm>
        </p:spPr>
        <p:txBody>
          <a:bodyPr vert="horz" lIns="91440" tIns="45720" rIns="91440" bIns="45720" rtlCol="0" anchor="b">
            <a:normAutofit/>
          </a:bodyPr>
          <a:lstStyle/>
          <a:p>
            <a:r>
              <a:rPr lang="en-US" sz="4800" b="1" dirty="0" err="1">
                <a:solidFill>
                  <a:schemeClr val="accent5">
                    <a:lumMod val="75000"/>
                  </a:schemeClr>
                </a:solidFill>
              </a:rPr>
              <a:t>Belenios</a:t>
            </a:r>
            <a:br>
              <a:rPr lang="en-US" sz="4800" dirty="0"/>
            </a:br>
            <a:r>
              <a:rPr lang="en-US" sz="4800" dirty="0" err="1">
                <a:solidFill>
                  <a:schemeClr val="accent5">
                    <a:lumMod val="75000"/>
                  </a:schemeClr>
                </a:solidFill>
              </a:rPr>
              <a:t>plateforme</a:t>
            </a:r>
            <a:r>
              <a:rPr lang="en-US" sz="4800" dirty="0">
                <a:solidFill>
                  <a:schemeClr val="accent5">
                    <a:lumMod val="75000"/>
                  </a:schemeClr>
                </a:solidFill>
              </a:rPr>
              <a:t> de vote </a:t>
            </a:r>
            <a:r>
              <a:rPr lang="en-US" sz="4800" dirty="0" err="1">
                <a:solidFill>
                  <a:schemeClr val="accent5">
                    <a:lumMod val="75000"/>
                  </a:schemeClr>
                </a:solidFill>
              </a:rPr>
              <a:t>électronique</a:t>
            </a:r>
            <a:endParaRPr lang="en-US" sz="4800" dirty="0">
              <a:solidFill>
                <a:schemeClr val="accent5">
                  <a:lumMod val="75000"/>
                </a:schemeClr>
              </a:solidFill>
            </a:endParaRPr>
          </a:p>
        </p:txBody>
      </p:sp>
      <p:sp>
        <p:nvSpPr>
          <p:cNvPr id="3" name="Sous-titre 2"/>
          <p:cNvSpPr>
            <a:spLocks noGrp="1"/>
          </p:cNvSpPr>
          <p:nvPr>
            <p:ph type="subTitle" idx="1"/>
          </p:nvPr>
        </p:nvSpPr>
        <p:spPr>
          <a:xfrm>
            <a:off x="6176330" y="5812138"/>
            <a:ext cx="5334931" cy="817261"/>
          </a:xfrm>
        </p:spPr>
        <p:txBody>
          <a:bodyPr vert="horz" lIns="91440" tIns="45720" rIns="91440" bIns="45720" rtlCol="0">
            <a:normAutofit fontScale="92500" lnSpcReduction="10000"/>
          </a:bodyPr>
          <a:lstStyle/>
          <a:p>
            <a:r>
              <a:rPr lang="en-US" dirty="0" err="1">
                <a:solidFill>
                  <a:schemeClr val="accent5">
                    <a:lumMod val="75000"/>
                  </a:schemeClr>
                </a:solidFill>
              </a:rPr>
              <a:t>Développée</a:t>
            </a:r>
            <a:r>
              <a:rPr lang="en-US" dirty="0">
                <a:solidFill>
                  <a:schemeClr val="accent5">
                    <a:lumMod val="75000"/>
                  </a:schemeClr>
                </a:solidFill>
              </a:rPr>
              <a:t> par des </a:t>
            </a:r>
            <a:r>
              <a:rPr lang="en-US" dirty="0" err="1">
                <a:solidFill>
                  <a:schemeClr val="accent5">
                    <a:lumMod val="75000"/>
                  </a:schemeClr>
                </a:solidFill>
              </a:rPr>
              <a:t>chercheurs</a:t>
            </a:r>
            <a:r>
              <a:rPr lang="en-US" dirty="0">
                <a:solidFill>
                  <a:schemeClr val="accent5">
                    <a:lumMod val="75000"/>
                  </a:schemeClr>
                </a:solidFill>
              </a:rPr>
              <a:t> du LORIA</a:t>
            </a:r>
          </a:p>
          <a:p>
            <a:r>
              <a:rPr lang="en-US" dirty="0" err="1">
                <a:solidFill>
                  <a:schemeClr val="accent5">
                    <a:lumMod val="75000"/>
                  </a:schemeClr>
                </a:solidFill>
              </a:rPr>
              <a:t>Présentée</a:t>
            </a:r>
            <a:r>
              <a:rPr lang="en-US" dirty="0">
                <a:solidFill>
                  <a:schemeClr val="accent5">
                    <a:lumMod val="75000"/>
                  </a:schemeClr>
                </a:solidFill>
              </a:rPr>
              <a:t> par Anne INCERTI</a:t>
            </a:r>
          </a:p>
        </p:txBody>
      </p:sp>
      <p:sp>
        <p:nvSpPr>
          <p:cNvPr id="73" name="Freeform: Shape 72">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032" name="Freeform: Shape 76">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3" name="Freeform: Shape 78">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768" y="295359"/>
            <a:ext cx="7137401" cy="4758267"/>
          </a:xfrm>
          <a:prstGeom prst="rect">
            <a:avLst/>
          </a:prstGeom>
        </p:spPr>
      </p:pic>
      <p:sp>
        <p:nvSpPr>
          <p:cNvPr id="6" name="ZoneTexte 5"/>
          <p:cNvSpPr txBox="1"/>
          <p:nvPr/>
        </p:nvSpPr>
        <p:spPr>
          <a:xfrm>
            <a:off x="6259043" y="2752582"/>
            <a:ext cx="5252218" cy="2308324"/>
          </a:xfrm>
          <a:prstGeom prst="rect">
            <a:avLst/>
          </a:prstGeom>
          <a:noFill/>
        </p:spPr>
        <p:txBody>
          <a:bodyPr wrap="square" rtlCol="0">
            <a:spAutoFit/>
          </a:bodyPr>
          <a:lstStyle/>
          <a:p>
            <a:pPr algn="ctr"/>
            <a:r>
              <a:rPr lang="fr-FR" sz="4800" b="1" dirty="0">
                <a:solidFill>
                  <a:schemeClr val="accent5">
                    <a:lumMod val="75000"/>
                  </a:schemeClr>
                </a:solidFill>
                <a:latin typeface="+mj-lt"/>
                <a:ea typeface="+mj-ea"/>
                <a:cs typeface="+mj-cs"/>
              </a:rPr>
              <a:t>Manuel </a:t>
            </a:r>
          </a:p>
          <a:p>
            <a:pPr algn="ctr"/>
            <a:r>
              <a:rPr lang="fr-FR" sz="4800" b="1" dirty="0">
                <a:solidFill>
                  <a:schemeClr val="accent5">
                    <a:lumMod val="75000"/>
                  </a:schemeClr>
                </a:solidFill>
                <a:latin typeface="+mj-lt"/>
                <a:ea typeface="+mj-ea"/>
                <a:cs typeface="+mj-cs"/>
              </a:rPr>
              <a:t>pour l’organisateur de l’élection</a:t>
            </a:r>
          </a:p>
        </p:txBody>
      </p:sp>
    </p:spTree>
    <p:extLst>
      <p:ext uri="{BB962C8B-B14F-4D97-AF65-F5344CB8AC3E}">
        <p14:creationId xmlns:p14="http://schemas.microsoft.com/office/powerpoint/2010/main" val="82941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D2A6895-BC3D-4AEB-8D04-3F2264B78B42}"/>
              </a:ext>
            </a:extLst>
          </p:cNvPr>
          <p:cNvSpPr>
            <a:spLocks noGrp="1"/>
          </p:cNvSpPr>
          <p:nvPr>
            <p:ph type="sldNum" sz="quarter" idx="12"/>
          </p:nvPr>
        </p:nvSpPr>
        <p:spPr/>
        <p:txBody>
          <a:bodyPr/>
          <a:lstStyle/>
          <a:p>
            <a:fld id="{E8AB5D6E-E453-4DB6-9F24-E6DB4C0DDDF8}" type="slidenum">
              <a:rPr lang="fr-FR" smtClean="0"/>
              <a:t>10</a:t>
            </a:fld>
            <a:endParaRPr lang="fr-FR"/>
          </a:p>
        </p:txBody>
      </p:sp>
      <p:pic>
        <p:nvPicPr>
          <p:cNvPr id="3" name="Image 2">
            <a:extLst>
              <a:ext uri="{FF2B5EF4-FFF2-40B4-BE49-F238E27FC236}">
                <a16:creationId xmlns:a16="http://schemas.microsoft.com/office/drawing/2014/main" id="{F9BC7D84-492F-49DE-8C75-7D186F1D5BBA}"/>
              </a:ext>
            </a:extLst>
          </p:cNvPr>
          <p:cNvPicPr>
            <a:picLocks noChangeAspect="1"/>
          </p:cNvPicPr>
          <p:nvPr/>
        </p:nvPicPr>
        <p:blipFill>
          <a:blip r:embed="rId2"/>
          <a:stretch>
            <a:fillRect/>
          </a:stretch>
        </p:blipFill>
        <p:spPr>
          <a:xfrm>
            <a:off x="5771322" y="1286357"/>
            <a:ext cx="5410200" cy="771525"/>
          </a:xfrm>
          <a:prstGeom prst="rect">
            <a:avLst/>
          </a:prstGeom>
        </p:spPr>
      </p:pic>
      <p:sp>
        <p:nvSpPr>
          <p:cNvPr id="4" name="Rectangle à coins arrondis 7">
            <a:extLst>
              <a:ext uri="{FF2B5EF4-FFF2-40B4-BE49-F238E27FC236}">
                <a16:creationId xmlns:a16="http://schemas.microsoft.com/office/drawing/2014/main" id="{8FFAE822-4021-4F8E-A1C7-CD5BDE8E173C}"/>
              </a:ext>
            </a:extLst>
          </p:cNvPr>
          <p:cNvSpPr/>
          <p:nvPr/>
        </p:nvSpPr>
        <p:spPr>
          <a:xfrm>
            <a:off x="5648739" y="1170777"/>
            <a:ext cx="5705061" cy="1002687"/>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522FDC50-79AC-4A0D-A1B7-644B9E4920AC}"/>
              </a:ext>
            </a:extLst>
          </p:cNvPr>
          <p:cNvSpPr/>
          <p:nvPr/>
        </p:nvSpPr>
        <p:spPr>
          <a:xfrm>
            <a:off x="838200" y="462891"/>
            <a:ext cx="4560287" cy="707886"/>
          </a:xfrm>
          <a:prstGeom prst="rect">
            <a:avLst/>
          </a:prstGeom>
        </p:spPr>
        <p:txBody>
          <a:bodyPr wrap="none">
            <a:spAutoFit/>
          </a:bodyPr>
          <a:lstStyle/>
          <a:p>
            <a:r>
              <a:rPr lang="fr-FR" sz="4000" b="1" dirty="0">
                <a:solidFill>
                  <a:schemeClr val="accent5">
                    <a:lumMod val="75000"/>
                  </a:schemeClr>
                </a:solidFill>
                <a:latin typeface="+mj-lt"/>
              </a:rPr>
              <a:t>Modifier les électeurs</a:t>
            </a:r>
            <a:endParaRPr lang="fr-FR" sz="4000" dirty="0">
              <a:latin typeface="+mj-lt"/>
            </a:endParaRPr>
          </a:p>
        </p:txBody>
      </p:sp>
      <p:sp>
        <p:nvSpPr>
          <p:cNvPr id="11" name="ZoneTexte 10">
            <a:extLst>
              <a:ext uri="{FF2B5EF4-FFF2-40B4-BE49-F238E27FC236}">
                <a16:creationId xmlns:a16="http://schemas.microsoft.com/office/drawing/2014/main" id="{D98B7E79-E89E-47DA-9C78-68764F961CE5}"/>
              </a:ext>
            </a:extLst>
          </p:cNvPr>
          <p:cNvSpPr txBox="1"/>
          <p:nvPr/>
        </p:nvSpPr>
        <p:spPr>
          <a:xfrm>
            <a:off x="838201" y="1170777"/>
            <a:ext cx="3803374" cy="646331"/>
          </a:xfrm>
          <a:prstGeom prst="rect">
            <a:avLst/>
          </a:prstGeom>
          <a:solidFill>
            <a:schemeClr val="accent4">
              <a:lumMod val="20000"/>
              <a:lumOff val="80000"/>
            </a:schemeClr>
          </a:solidFill>
        </p:spPr>
        <p:txBody>
          <a:bodyPr wrap="square" rtlCol="0">
            <a:spAutoFit/>
          </a:bodyPr>
          <a:lstStyle/>
          <a:p>
            <a:r>
              <a:rPr lang="fr-FR" dirty="0"/>
              <a:t>Belenios vous propose trois exemples :</a:t>
            </a:r>
          </a:p>
          <a:p>
            <a:endParaRPr lang="fr-FR" dirty="0"/>
          </a:p>
        </p:txBody>
      </p:sp>
      <p:sp>
        <p:nvSpPr>
          <p:cNvPr id="12" name="ZoneTexte 11">
            <a:extLst>
              <a:ext uri="{FF2B5EF4-FFF2-40B4-BE49-F238E27FC236}">
                <a16:creationId xmlns:a16="http://schemas.microsoft.com/office/drawing/2014/main" id="{32493B93-874B-4F77-82A0-8A55FF2C94F4}"/>
              </a:ext>
            </a:extLst>
          </p:cNvPr>
          <p:cNvSpPr txBox="1"/>
          <p:nvPr/>
        </p:nvSpPr>
        <p:spPr>
          <a:xfrm>
            <a:off x="838199" y="2753139"/>
            <a:ext cx="2888975" cy="2031325"/>
          </a:xfrm>
          <a:prstGeom prst="rect">
            <a:avLst/>
          </a:prstGeom>
          <a:solidFill>
            <a:schemeClr val="accent4">
              <a:lumMod val="20000"/>
              <a:lumOff val="80000"/>
            </a:schemeClr>
          </a:solidFill>
        </p:spPr>
        <p:txBody>
          <a:bodyPr wrap="square" rtlCol="0">
            <a:spAutoFit/>
          </a:bodyPr>
          <a:lstStyle/>
          <a:p>
            <a:r>
              <a:rPr lang="fr-FR" dirty="0"/>
              <a:t>bart.simpson@example.com</a:t>
            </a:r>
          </a:p>
          <a:p>
            <a:endParaRPr lang="fr-FR" dirty="0"/>
          </a:p>
          <a:p>
            <a:r>
              <a:rPr lang="fr-FR" dirty="0"/>
              <a:t>C’est le cas le plus simple.</a:t>
            </a:r>
          </a:p>
          <a:p>
            <a:r>
              <a:rPr lang="fr-FR" dirty="0"/>
              <a:t>Vous rentrez les adresses mail des électeurs, un par ligne.</a:t>
            </a:r>
          </a:p>
          <a:p>
            <a:endParaRPr lang="fr-FR" dirty="0"/>
          </a:p>
        </p:txBody>
      </p:sp>
      <p:sp>
        <p:nvSpPr>
          <p:cNvPr id="13" name="ZoneTexte 12">
            <a:extLst>
              <a:ext uri="{FF2B5EF4-FFF2-40B4-BE49-F238E27FC236}">
                <a16:creationId xmlns:a16="http://schemas.microsoft.com/office/drawing/2014/main" id="{4E26928C-7EBF-434E-A515-EAF1ED302797}"/>
              </a:ext>
            </a:extLst>
          </p:cNvPr>
          <p:cNvSpPr txBox="1"/>
          <p:nvPr/>
        </p:nvSpPr>
        <p:spPr>
          <a:xfrm>
            <a:off x="3899451" y="2753139"/>
            <a:ext cx="3882887" cy="3139321"/>
          </a:xfrm>
          <a:prstGeom prst="rect">
            <a:avLst/>
          </a:prstGeom>
          <a:solidFill>
            <a:schemeClr val="accent4">
              <a:lumMod val="20000"/>
              <a:lumOff val="80000"/>
            </a:schemeClr>
          </a:solidFill>
        </p:spPr>
        <p:txBody>
          <a:bodyPr wrap="square" rtlCol="0">
            <a:spAutoFit/>
          </a:bodyPr>
          <a:lstStyle/>
          <a:p>
            <a:r>
              <a:rPr lang="fr-FR" dirty="0"/>
              <a:t>albert.einstein@example.com</a:t>
            </a:r>
          </a:p>
          <a:p>
            <a:endParaRPr lang="fr-FR" dirty="0"/>
          </a:p>
          <a:p>
            <a:r>
              <a:rPr lang="fr-FR" dirty="0"/>
              <a:t>Si vous avez choisi d’utiliser un serveur d’authentification externe, alors vous devez indiquer le login de l’électeur :</a:t>
            </a:r>
          </a:p>
          <a:p>
            <a:endParaRPr lang="fr-FR" dirty="0"/>
          </a:p>
          <a:p>
            <a:r>
              <a:rPr lang="fr-FR" dirty="0" err="1"/>
              <a:t>adressemail</a:t>
            </a:r>
            <a:r>
              <a:rPr lang="fr-FR" dirty="0"/>
              <a:t> virgule login</a:t>
            </a:r>
          </a:p>
          <a:p>
            <a:r>
              <a:rPr lang="fr-FR" dirty="0"/>
              <a:t>albert.einstein@example.com,albert_e</a:t>
            </a:r>
          </a:p>
          <a:p>
            <a:endParaRPr lang="fr-FR" dirty="0"/>
          </a:p>
          <a:p>
            <a:endParaRPr lang="fr-FR" dirty="0"/>
          </a:p>
          <a:p>
            <a:endParaRPr lang="fr-FR" dirty="0"/>
          </a:p>
        </p:txBody>
      </p:sp>
      <p:sp>
        <p:nvSpPr>
          <p:cNvPr id="15" name="ZoneTexte 14">
            <a:extLst>
              <a:ext uri="{FF2B5EF4-FFF2-40B4-BE49-F238E27FC236}">
                <a16:creationId xmlns:a16="http://schemas.microsoft.com/office/drawing/2014/main" id="{BA338747-BAD9-477B-B6CF-EEF2062D1B2A}"/>
              </a:ext>
            </a:extLst>
          </p:cNvPr>
          <p:cNvSpPr txBox="1"/>
          <p:nvPr/>
        </p:nvSpPr>
        <p:spPr>
          <a:xfrm>
            <a:off x="7954615" y="2753139"/>
            <a:ext cx="3882887" cy="3693319"/>
          </a:xfrm>
          <a:prstGeom prst="rect">
            <a:avLst/>
          </a:prstGeom>
          <a:solidFill>
            <a:schemeClr val="accent4">
              <a:lumMod val="20000"/>
              <a:lumOff val="80000"/>
            </a:schemeClr>
          </a:solidFill>
        </p:spPr>
        <p:txBody>
          <a:bodyPr wrap="square" rtlCol="0">
            <a:spAutoFit/>
          </a:bodyPr>
          <a:lstStyle/>
          <a:p>
            <a:r>
              <a:rPr lang="fr-FR" dirty="0"/>
              <a:t>asterix.legaulois@example.com</a:t>
            </a:r>
          </a:p>
          <a:p>
            <a:endParaRPr lang="fr-FR" dirty="0"/>
          </a:p>
          <a:p>
            <a:r>
              <a:rPr lang="fr-FR" dirty="0"/>
              <a:t>Le vote d’Astérix LEGAULOIS compte pour deux (Dans certaines élections particulières, des électeurs sont plus influents que d’autres). Vous devez ajouter un « 2 » après </a:t>
            </a:r>
            <a:r>
              <a:rPr lang="fr-FR" b="1" dirty="0"/>
              <a:t>deux</a:t>
            </a:r>
            <a:r>
              <a:rPr lang="fr-FR" dirty="0"/>
              <a:t> virgules. Mais puisque vous avez pondéré Astérix, vous devez également pondérer les autres de « 1 » :</a:t>
            </a:r>
          </a:p>
          <a:p>
            <a:endParaRPr lang="fr-FR" dirty="0"/>
          </a:p>
          <a:p>
            <a:r>
              <a:rPr lang="fr-FR" dirty="0"/>
              <a:t>bart.simpson@example.com,,1</a:t>
            </a:r>
          </a:p>
          <a:p>
            <a:r>
              <a:rPr lang="fr-FR" dirty="0"/>
              <a:t>asterix.legaulois@example.com,,2</a:t>
            </a:r>
          </a:p>
        </p:txBody>
      </p:sp>
    </p:spTree>
    <p:extLst>
      <p:ext uri="{BB962C8B-B14F-4D97-AF65-F5344CB8AC3E}">
        <p14:creationId xmlns:p14="http://schemas.microsoft.com/office/powerpoint/2010/main" val="3921383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108" y="990783"/>
            <a:ext cx="11169104" cy="5446884"/>
          </a:xfrm>
          <a:prstGeom prst="rect">
            <a:avLst/>
          </a:prstGeom>
        </p:spPr>
      </p:pic>
      <p:sp>
        <p:nvSpPr>
          <p:cNvPr id="2" name="Titre 1"/>
          <p:cNvSpPr>
            <a:spLocks noGrp="1"/>
          </p:cNvSpPr>
          <p:nvPr>
            <p:ph type="title"/>
          </p:nvPr>
        </p:nvSpPr>
        <p:spPr>
          <a:xfrm>
            <a:off x="777108" y="284783"/>
            <a:ext cx="10515600" cy="1325563"/>
          </a:xfrm>
        </p:spPr>
        <p:txBody>
          <a:bodyPr>
            <a:normAutofit/>
          </a:bodyPr>
          <a:lstStyle/>
          <a:p>
            <a:r>
              <a:rPr lang="fr-FR" sz="4000" b="1" dirty="0">
                <a:solidFill>
                  <a:schemeClr val="accent5">
                    <a:lumMod val="75000"/>
                  </a:schemeClr>
                </a:solidFill>
              </a:rPr>
              <a:t>Modifier les électeurs</a:t>
            </a:r>
          </a:p>
        </p:txBody>
      </p:sp>
      <p:sp>
        <p:nvSpPr>
          <p:cNvPr id="13" name="Rectangle à coins arrondis 12"/>
          <p:cNvSpPr/>
          <p:nvPr/>
        </p:nvSpPr>
        <p:spPr>
          <a:xfrm>
            <a:off x="777108" y="1727999"/>
            <a:ext cx="9052691" cy="5041106"/>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a:extLst>
              <a:ext uri="{FF2B5EF4-FFF2-40B4-BE49-F238E27FC236}">
                <a16:creationId xmlns:a16="http://schemas.microsoft.com/office/drawing/2014/main" id="{4AB0DC75-2A2E-9141-8160-E9E13EE0F101}"/>
              </a:ext>
            </a:extLst>
          </p:cNvPr>
          <p:cNvSpPr>
            <a:spLocks noGrp="1"/>
          </p:cNvSpPr>
          <p:nvPr>
            <p:ph type="sldNum" sz="quarter" idx="12"/>
          </p:nvPr>
        </p:nvSpPr>
        <p:spPr/>
        <p:txBody>
          <a:bodyPr/>
          <a:lstStyle/>
          <a:p>
            <a:fld id="{E8AB5D6E-E453-4DB6-9F24-E6DB4C0DDDF8}" type="slidenum">
              <a:rPr lang="fr-FR" smtClean="0"/>
              <a:t>11</a:t>
            </a:fld>
            <a:endParaRPr lang="fr-FR"/>
          </a:p>
        </p:txBody>
      </p:sp>
      <p:sp>
        <p:nvSpPr>
          <p:cNvPr id="4" name="Espace réservé du contenu 3"/>
          <p:cNvSpPr>
            <a:spLocks noGrp="1"/>
          </p:cNvSpPr>
          <p:nvPr>
            <p:ph sz="half" idx="2"/>
          </p:nvPr>
        </p:nvSpPr>
        <p:spPr>
          <a:xfrm>
            <a:off x="6452521" y="964616"/>
            <a:ext cx="5602187" cy="2327424"/>
          </a:xfrm>
          <a:solidFill>
            <a:schemeClr val="accent4">
              <a:lumMod val="20000"/>
              <a:lumOff val="80000"/>
            </a:schemeClr>
          </a:solidFill>
        </p:spPr>
        <p:txBody>
          <a:bodyPr>
            <a:normAutofit/>
          </a:bodyPr>
          <a:lstStyle/>
          <a:p>
            <a:pPr marL="0" indent="0">
              <a:buNone/>
            </a:pPr>
            <a:r>
              <a:rPr lang="fr-FR" sz="2000" dirty="0"/>
              <a:t>3 possibilités :</a:t>
            </a:r>
          </a:p>
          <a:p>
            <a:pPr>
              <a:buFontTx/>
              <a:buChar char="-"/>
            </a:pPr>
            <a:r>
              <a:rPr lang="fr-FR" sz="2000" dirty="0"/>
              <a:t>Soit de saisir les adresses mails</a:t>
            </a:r>
          </a:p>
          <a:p>
            <a:pPr>
              <a:buFontTx/>
              <a:buChar char="-"/>
            </a:pPr>
            <a:r>
              <a:rPr lang="fr-FR" sz="2000" dirty="0"/>
              <a:t>Soit de les importer à partir d’une autre « élection »</a:t>
            </a:r>
          </a:p>
          <a:p>
            <a:pPr>
              <a:buFontTx/>
              <a:buChar char="-"/>
            </a:pPr>
            <a:r>
              <a:rPr lang="fr-FR" sz="2000" dirty="0"/>
              <a:t>Soit de les « copier-coller » à partir d’un mail ou d’un fichier </a:t>
            </a:r>
            <a:r>
              <a:rPr lang="fr-FR" sz="2000" dirty="0" err="1"/>
              <a:t>excel</a:t>
            </a:r>
            <a:r>
              <a:rPr lang="fr-FR" sz="2000" dirty="0"/>
              <a:t> par exemple.</a:t>
            </a:r>
          </a:p>
        </p:txBody>
      </p:sp>
      <p:sp>
        <p:nvSpPr>
          <p:cNvPr id="12" name="ZoneTexte 11"/>
          <p:cNvSpPr txBox="1"/>
          <p:nvPr/>
        </p:nvSpPr>
        <p:spPr>
          <a:xfrm>
            <a:off x="6454546" y="4170439"/>
            <a:ext cx="5602188" cy="1323439"/>
          </a:xfrm>
          <a:prstGeom prst="rect">
            <a:avLst/>
          </a:prstGeom>
          <a:solidFill>
            <a:schemeClr val="accent4">
              <a:lumMod val="20000"/>
              <a:lumOff val="80000"/>
            </a:schemeClr>
          </a:solidFill>
        </p:spPr>
        <p:txBody>
          <a:bodyPr wrap="square" rtlCol="0">
            <a:spAutoFit/>
          </a:bodyPr>
          <a:lstStyle/>
          <a:p>
            <a:r>
              <a:rPr lang="fr-FR" sz="2000" dirty="0"/>
              <a:t>Vous devez être certain de votre liste.</a:t>
            </a:r>
          </a:p>
          <a:p>
            <a:r>
              <a:rPr lang="fr-FR" sz="2000" dirty="0"/>
              <a:t>A vous de vérifier que chacun a bien reçu son code de vote, car aucune notification n’est envoyée selon laquelle une adresse n’est pas valide .</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108" y="6022930"/>
            <a:ext cx="990738" cy="571580"/>
          </a:xfrm>
          <a:prstGeom prst="rect">
            <a:avLst/>
          </a:prstGeom>
        </p:spPr>
      </p:pic>
      <p:sp>
        <p:nvSpPr>
          <p:cNvPr id="6" name="ZoneTexte 5"/>
          <p:cNvSpPr txBox="1"/>
          <p:nvPr/>
        </p:nvSpPr>
        <p:spPr>
          <a:xfrm>
            <a:off x="6322423" y="6064501"/>
            <a:ext cx="5602187" cy="400110"/>
          </a:xfrm>
          <a:prstGeom prst="rect">
            <a:avLst/>
          </a:prstGeom>
          <a:solidFill>
            <a:schemeClr val="accent4">
              <a:lumMod val="20000"/>
              <a:lumOff val="80000"/>
            </a:schemeClr>
          </a:solidFill>
        </p:spPr>
        <p:txBody>
          <a:bodyPr wrap="square" rtlCol="0">
            <a:spAutoFit/>
          </a:bodyPr>
          <a:lstStyle/>
          <a:p>
            <a:r>
              <a:rPr lang="fr-FR" sz="2000" dirty="0"/>
              <a:t>Cliquer sur Ajouter pour enregistrer</a:t>
            </a:r>
            <a:r>
              <a:rPr lang="fr-FR" dirty="0"/>
              <a:t>.</a:t>
            </a:r>
          </a:p>
        </p:txBody>
      </p:sp>
      <p:sp>
        <p:nvSpPr>
          <p:cNvPr id="14" name="Ellipse 13"/>
          <p:cNvSpPr/>
          <p:nvPr/>
        </p:nvSpPr>
        <p:spPr>
          <a:xfrm>
            <a:off x="541867" y="6091854"/>
            <a:ext cx="1225979" cy="5202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vers la gauche 11">
            <a:extLst>
              <a:ext uri="{FF2B5EF4-FFF2-40B4-BE49-F238E27FC236}">
                <a16:creationId xmlns:a16="http://schemas.microsoft.com/office/drawing/2014/main" id="{2A45E848-A0C1-A64D-9712-F1A8716C97C4}"/>
              </a:ext>
            </a:extLst>
          </p:cNvPr>
          <p:cNvSpPr/>
          <p:nvPr/>
        </p:nvSpPr>
        <p:spPr>
          <a:xfrm>
            <a:off x="5624353" y="6041418"/>
            <a:ext cx="410555" cy="415499"/>
          </a:xfrm>
          <a:prstGeom prst="lef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82847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6DCB8DE-5E1B-4529-A898-16E17684853A}"/>
              </a:ext>
            </a:extLst>
          </p:cNvPr>
          <p:cNvPicPr>
            <a:picLocks noChangeAspect="1"/>
          </p:cNvPicPr>
          <p:nvPr/>
        </p:nvPicPr>
        <p:blipFill>
          <a:blip r:embed="rId2"/>
          <a:stretch>
            <a:fillRect/>
          </a:stretch>
        </p:blipFill>
        <p:spPr>
          <a:xfrm>
            <a:off x="7093792" y="2425586"/>
            <a:ext cx="4127263" cy="2136959"/>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454" y="809799"/>
            <a:ext cx="4265261" cy="1873476"/>
          </a:xfrm>
          <a:prstGeom prst="rect">
            <a:avLst/>
          </a:prstGeom>
        </p:spPr>
      </p:pic>
      <p:sp>
        <p:nvSpPr>
          <p:cNvPr id="7" name="Ellipse 6"/>
          <p:cNvSpPr/>
          <p:nvPr/>
        </p:nvSpPr>
        <p:spPr>
          <a:xfrm>
            <a:off x="693054" y="781499"/>
            <a:ext cx="1818290" cy="2529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p:cNvPicPr>
            <a:picLocks noChangeAspect="1"/>
          </p:cNvPicPr>
          <p:nvPr/>
        </p:nvPicPr>
        <p:blipFill>
          <a:blip r:embed="rId4"/>
          <a:stretch>
            <a:fillRect/>
          </a:stretch>
        </p:blipFill>
        <p:spPr>
          <a:xfrm>
            <a:off x="782986" y="3365146"/>
            <a:ext cx="3952875" cy="1924050"/>
          </a:xfrm>
          <a:prstGeom prst="rect">
            <a:avLst/>
          </a:prstGeom>
        </p:spPr>
      </p:pic>
      <p:sp>
        <p:nvSpPr>
          <p:cNvPr id="23" name="Ellipse 22"/>
          <p:cNvSpPr/>
          <p:nvPr/>
        </p:nvSpPr>
        <p:spPr>
          <a:xfrm>
            <a:off x="744729" y="4790661"/>
            <a:ext cx="1848677" cy="3180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Espace réservé du numéro de diapositive 13">
            <a:extLst>
              <a:ext uri="{FF2B5EF4-FFF2-40B4-BE49-F238E27FC236}">
                <a16:creationId xmlns:a16="http://schemas.microsoft.com/office/drawing/2014/main" id="{1ED4F5BD-DF9E-C24A-9C8D-F844426CCADF}"/>
              </a:ext>
            </a:extLst>
          </p:cNvPr>
          <p:cNvSpPr>
            <a:spLocks noGrp="1"/>
          </p:cNvSpPr>
          <p:nvPr>
            <p:ph type="sldNum" sz="quarter" idx="12"/>
          </p:nvPr>
        </p:nvSpPr>
        <p:spPr/>
        <p:txBody>
          <a:bodyPr/>
          <a:lstStyle/>
          <a:p>
            <a:fld id="{E8AB5D6E-E453-4DB6-9F24-E6DB4C0DDDF8}" type="slidenum">
              <a:rPr lang="fr-FR" smtClean="0"/>
              <a:t>12</a:t>
            </a:fld>
            <a:endParaRPr lang="fr-FR"/>
          </a:p>
        </p:txBody>
      </p:sp>
      <p:sp>
        <p:nvSpPr>
          <p:cNvPr id="15" name="Rectangle 14">
            <a:extLst>
              <a:ext uri="{FF2B5EF4-FFF2-40B4-BE49-F238E27FC236}">
                <a16:creationId xmlns:a16="http://schemas.microsoft.com/office/drawing/2014/main" id="{A903F088-4787-4B47-BA82-AB356AEA2710}"/>
              </a:ext>
            </a:extLst>
          </p:cNvPr>
          <p:cNvSpPr/>
          <p:nvPr/>
        </p:nvSpPr>
        <p:spPr>
          <a:xfrm>
            <a:off x="6729708" y="749156"/>
            <a:ext cx="4855433" cy="1631216"/>
          </a:xfrm>
          <a:prstGeom prst="rect">
            <a:avLst/>
          </a:prstGeom>
          <a:solidFill>
            <a:schemeClr val="accent4">
              <a:lumMod val="20000"/>
              <a:lumOff val="80000"/>
            </a:schemeClr>
          </a:solidFill>
        </p:spPr>
        <p:txBody>
          <a:bodyPr wrap="square">
            <a:spAutoFit/>
          </a:bodyPr>
          <a:lstStyle/>
          <a:p>
            <a:pPr algn="just"/>
            <a:r>
              <a:rPr lang="fr-FR" sz="2000" dirty="0"/>
              <a:t>Retourner à la mise en place de l’élection puis générer les codes de vote.</a:t>
            </a:r>
          </a:p>
          <a:p>
            <a:pPr algn="just"/>
            <a:r>
              <a:rPr lang="fr-FR" sz="2000" b="1" dirty="0">
                <a:solidFill>
                  <a:srgbClr val="FF0000"/>
                </a:solidFill>
              </a:rPr>
              <a:t>La liste des électeurs est maintenant figée. </a:t>
            </a:r>
          </a:p>
          <a:p>
            <a:pPr algn="just"/>
            <a:r>
              <a:rPr lang="fr-FR" sz="2000" dirty="0"/>
              <a:t>Ils recevront leur code de vote une fois que vous aurez validé la création de l’élection:</a:t>
            </a:r>
          </a:p>
        </p:txBody>
      </p:sp>
      <p:sp>
        <p:nvSpPr>
          <p:cNvPr id="9" name="Rectangle à coins arrondis 8"/>
          <p:cNvSpPr/>
          <p:nvPr/>
        </p:nvSpPr>
        <p:spPr>
          <a:xfrm>
            <a:off x="6858221" y="2359936"/>
            <a:ext cx="4598404" cy="2279798"/>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6952330" y="3227190"/>
            <a:ext cx="2314987" cy="2759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p:cNvSpPr/>
          <p:nvPr/>
        </p:nvSpPr>
        <p:spPr>
          <a:xfrm>
            <a:off x="606859" y="766479"/>
            <a:ext cx="4710576" cy="2028734"/>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à coins arrondis 12"/>
          <p:cNvSpPr/>
          <p:nvPr/>
        </p:nvSpPr>
        <p:spPr>
          <a:xfrm>
            <a:off x="607429" y="3253208"/>
            <a:ext cx="4303987" cy="1976392"/>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25B9432A-5D6F-4B12-868E-FEDAAE9C1B33}"/>
              </a:ext>
            </a:extLst>
          </p:cNvPr>
          <p:cNvSpPr/>
          <p:nvPr/>
        </p:nvSpPr>
        <p:spPr>
          <a:xfrm>
            <a:off x="6867576" y="5008265"/>
            <a:ext cx="4716995" cy="112522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a:solidFill>
                  <a:schemeClr val="tx1"/>
                </a:solidFill>
              </a:rPr>
              <a:t>Quand il aura répondu aux questions, l’électeur recevra un mot de passe  pour lui permettre de déposer son bulletin dans l’urne, indépendamment de vous.</a:t>
            </a:r>
          </a:p>
        </p:txBody>
      </p:sp>
    </p:spTree>
    <p:extLst>
      <p:ext uri="{BB962C8B-B14F-4D97-AF65-F5344CB8AC3E}">
        <p14:creationId xmlns:p14="http://schemas.microsoft.com/office/powerpoint/2010/main" val="771011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half" idx="2"/>
          </p:nvPr>
        </p:nvSpPr>
        <p:spPr>
          <a:xfrm>
            <a:off x="6353504" y="1403131"/>
            <a:ext cx="5123791" cy="2676197"/>
          </a:xfrm>
          <a:solidFill>
            <a:schemeClr val="accent4">
              <a:lumMod val="20000"/>
              <a:lumOff val="80000"/>
            </a:schemeClr>
          </a:solidFill>
        </p:spPr>
        <p:txBody>
          <a:bodyPr>
            <a:normAutofit fontScale="92500"/>
          </a:bodyPr>
          <a:lstStyle/>
          <a:p>
            <a:r>
              <a:rPr lang="fr-FR" sz="2400" dirty="0"/>
              <a:t>Sauvegarder ainsi les codes de vote de chacun.</a:t>
            </a:r>
          </a:p>
          <a:p>
            <a:r>
              <a:rPr lang="fr-FR" sz="2400" dirty="0"/>
              <a:t>Cette liste doit être conservée dans un lieu sûr car elle protège contre le bourrage d’urne. </a:t>
            </a:r>
          </a:p>
          <a:p>
            <a:r>
              <a:rPr lang="fr-FR" sz="2400" dirty="0"/>
              <a:t>Elle permet également le renvoi de code de vote en cas de perte par l’électeur.</a:t>
            </a:r>
          </a:p>
          <a:p>
            <a:endParaRPr lang="fr-FR" sz="2400" dirty="0"/>
          </a:p>
          <a:p>
            <a:endParaRPr lang="fr-FR" sz="2400"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52" y="4443444"/>
            <a:ext cx="2971765" cy="2151968"/>
          </a:xfrm>
          <a:prstGeom prst="rect">
            <a:avLst/>
          </a:prstGeom>
        </p:spPr>
      </p:pic>
      <p:pic>
        <p:nvPicPr>
          <p:cNvPr id="2" name="Image 1"/>
          <p:cNvPicPr>
            <a:picLocks noChangeAspect="1"/>
          </p:cNvPicPr>
          <p:nvPr/>
        </p:nvPicPr>
        <p:blipFill>
          <a:blip r:embed="rId3"/>
          <a:stretch>
            <a:fillRect/>
          </a:stretch>
        </p:blipFill>
        <p:spPr>
          <a:xfrm>
            <a:off x="896009" y="770948"/>
            <a:ext cx="4524375" cy="1400175"/>
          </a:xfrm>
          <a:prstGeom prst="rect">
            <a:avLst/>
          </a:prstGeom>
        </p:spPr>
      </p:pic>
      <p:sp>
        <p:nvSpPr>
          <p:cNvPr id="10" name="Rectangle à coins arrondis 9"/>
          <p:cNvSpPr/>
          <p:nvPr/>
        </p:nvSpPr>
        <p:spPr>
          <a:xfrm>
            <a:off x="832042" y="4447635"/>
            <a:ext cx="3389587" cy="2193852"/>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à coins arrondis 10"/>
          <p:cNvSpPr/>
          <p:nvPr/>
        </p:nvSpPr>
        <p:spPr>
          <a:xfrm>
            <a:off x="838200" y="770948"/>
            <a:ext cx="4713891" cy="1400175"/>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832040" y="4865150"/>
            <a:ext cx="1818290" cy="5202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a:extLst>
              <a:ext uri="{FF2B5EF4-FFF2-40B4-BE49-F238E27FC236}">
                <a16:creationId xmlns:a16="http://schemas.microsoft.com/office/drawing/2014/main" id="{506300C0-7E83-0940-91C0-B0758734CA75}"/>
              </a:ext>
            </a:extLst>
          </p:cNvPr>
          <p:cNvSpPr>
            <a:spLocks noGrp="1"/>
          </p:cNvSpPr>
          <p:nvPr>
            <p:ph type="sldNum" sz="quarter" idx="12"/>
          </p:nvPr>
        </p:nvSpPr>
        <p:spPr/>
        <p:txBody>
          <a:bodyPr/>
          <a:lstStyle/>
          <a:p>
            <a:fld id="{E8AB5D6E-E453-4DB6-9F24-E6DB4C0DDDF8}" type="slidenum">
              <a:rPr lang="fr-FR" smtClean="0"/>
              <a:t>13</a:t>
            </a:fld>
            <a:endParaRPr lang="fr-F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4902" y="4761810"/>
            <a:ext cx="1376244" cy="1775355"/>
          </a:xfrm>
          <a:prstGeom prst="rect">
            <a:avLst/>
          </a:prstGeom>
        </p:spPr>
      </p:pic>
      <p:sp>
        <p:nvSpPr>
          <p:cNvPr id="5" name="Rectangle 4">
            <a:extLst>
              <a:ext uri="{FF2B5EF4-FFF2-40B4-BE49-F238E27FC236}">
                <a16:creationId xmlns:a16="http://schemas.microsoft.com/office/drawing/2014/main" id="{6A77B4B8-6C98-0249-8192-1098AC6E1EEF}"/>
              </a:ext>
            </a:extLst>
          </p:cNvPr>
          <p:cNvSpPr/>
          <p:nvPr/>
        </p:nvSpPr>
        <p:spPr>
          <a:xfrm rot="-900000">
            <a:off x="7189551" y="4751198"/>
            <a:ext cx="2398424" cy="400110"/>
          </a:xfrm>
          <a:prstGeom prst="rect">
            <a:avLst/>
          </a:prstGeom>
          <a:ln>
            <a:solidFill>
              <a:srgbClr val="FF0000"/>
            </a:solidFill>
          </a:ln>
        </p:spPr>
        <p:txBody>
          <a:bodyPr wrap="square">
            <a:spAutoFit/>
          </a:bodyPr>
          <a:lstStyle/>
          <a:p>
            <a:pPr marL="15875" lvl="4"/>
            <a:r>
              <a:rPr lang="fr-FR" sz="2000" b="1" dirty="0">
                <a:solidFill>
                  <a:srgbClr val="FF0000"/>
                </a:solidFill>
              </a:rPr>
              <a:t>C’est bientôt fini ?</a:t>
            </a:r>
          </a:p>
        </p:txBody>
      </p:sp>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707" y="2385055"/>
            <a:ext cx="3610479" cy="1933845"/>
          </a:xfrm>
          <a:prstGeom prst="rect">
            <a:avLst/>
          </a:prstGeom>
        </p:spPr>
      </p:pic>
    </p:spTree>
    <p:extLst>
      <p:ext uri="{BB962C8B-B14F-4D97-AF65-F5344CB8AC3E}">
        <p14:creationId xmlns:p14="http://schemas.microsoft.com/office/powerpoint/2010/main" val="67432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739" y="1083962"/>
            <a:ext cx="4923274" cy="2962679"/>
          </a:xfrm>
          <a:prstGeom prst="rect">
            <a:avLst/>
          </a:prstGeom>
        </p:spPr>
      </p:pic>
      <p:sp>
        <p:nvSpPr>
          <p:cNvPr id="8" name="Rectangle à coins arrondis 7"/>
          <p:cNvSpPr/>
          <p:nvPr/>
        </p:nvSpPr>
        <p:spPr>
          <a:xfrm>
            <a:off x="575733" y="346624"/>
            <a:ext cx="5142165" cy="5872983"/>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à coins arrondis 8"/>
          <p:cNvSpPr/>
          <p:nvPr/>
        </p:nvSpPr>
        <p:spPr>
          <a:xfrm>
            <a:off x="5980221" y="572340"/>
            <a:ext cx="5260758" cy="3809039"/>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1996930A-6B70-F64F-8B39-B94938621A49}"/>
              </a:ext>
            </a:extLst>
          </p:cNvPr>
          <p:cNvSpPr>
            <a:spLocks noGrp="1"/>
          </p:cNvSpPr>
          <p:nvPr>
            <p:ph type="sldNum" sz="quarter" idx="12"/>
          </p:nvPr>
        </p:nvSpPr>
        <p:spPr/>
        <p:txBody>
          <a:bodyPr/>
          <a:lstStyle/>
          <a:p>
            <a:fld id="{E8AB5D6E-E453-4DB6-9F24-E6DB4C0DDDF8}" type="slidenum">
              <a:rPr lang="fr-FR" smtClean="0"/>
              <a:t>14</a:t>
            </a:fld>
            <a:endParaRPr lang="fr-FR"/>
          </a:p>
        </p:txBody>
      </p:sp>
      <p:sp>
        <p:nvSpPr>
          <p:cNvPr id="10" name="Rectangle 9">
            <a:extLst>
              <a:ext uri="{FF2B5EF4-FFF2-40B4-BE49-F238E27FC236}">
                <a16:creationId xmlns:a16="http://schemas.microsoft.com/office/drawing/2014/main" id="{941F6CF5-C269-9945-B593-AE382F59F28A}"/>
              </a:ext>
            </a:extLst>
          </p:cNvPr>
          <p:cNvSpPr/>
          <p:nvPr/>
        </p:nvSpPr>
        <p:spPr>
          <a:xfrm rot="-900000">
            <a:off x="6099858" y="5047207"/>
            <a:ext cx="2738684" cy="400110"/>
          </a:xfrm>
          <a:prstGeom prst="rect">
            <a:avLst/>
          </a:prstGeom>
          <a:ln>
            <a:solidFill>
              <a:srgbClr val="FF0000"/>
            </a:solidFill>
          </a:ln>
        </p:spPr>
        <p:txBody>
          <a:bodyPr wrap="square">
            <a:spAutoFit/>
          </a:bodyPr>
          <a:lstStyle/>
          <a:p>
            <a:pPr marL="15875" lvl="4"/>
            <a:r>
              <a:rPr lang="fr-FR" sz="2000" b="1" dirty="0">
                <a:solidFill>
                  <a:srgbClr val="FF0000"/>
                </a:solidFill>
              </a:rPr>
              <a:t>Pas encore fini ? ! ? ! ?</a:t>
            </a: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3661" y="4699611"/>
            <a:ext cx="1341739" cy="1702331"/>
          </a:xfrm>
          <a:prstGeom prst="rect">
            <a:avLst/>
          </a:prstGeom>
        </p:spPr>
      </p:pic>
      <p:sp>
        <p:nvSpPr>
          <p:cNvPr id="11" name="Ellipse 10">
            <a:extLst>
              <a:ext uri="{FF2B5EF4-FFF2-40B4-BE49-F238E27FC236}">
                <a16:creationId xmlns:a16="http://schemas.microsoft.com/office/drawing/2014/main" id="{B2CE08BE-3E04-4F1B-BED9-BD9409738C09}"/>
              </a:ext>
            </a:extLst>
          </p:cNvPr>
          <p:cNvSpPr/>
          <p:nvPr/>
        </p:nvSpPr>
        <p:spPr>
          <a:xfrm>
            <a:off x="5886640" y="3276600"/>
            <a:ext cx="1818290" cy="5396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AutoShape 6">
            <a:extLst>
              <a:ext uri="{FF2B5EF4-FFF2-40B4-BE49-F238E27FC236}">
                <a16:creationId xmlns:a16="http://schemas.microsoft.com/office/drawing/2014/main" id="{20908B84-037D-4E0F-8FAF-9FE009D6F22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4" name="Image 13">
            <a:extLst>
              <a:ext uri="{FF2B5EF4-FFF2-40B4-BE49-F238E27FC236}">
                <a16:creationId xmlns:a16="http://schemas.microsoft.com/office/drawing/2014/main" id="{76E89353-36AC-4B43-BD2F-AAC16286F010}"/>
              </a:ext>
            </a:extLst>
          </p:cNvPr>
          <p:cNvPicPr>
            <a:picLocks noChangeAspect="1"/>
          </p:cNvPicPr>
          <p:nvPr/>
        </p:nvPicPr>
        <p:blipFill>
          <a:blip r:embed="rId4"/>
          <a:stretch>
            <a:fillRect/>
          </a:stretch>
        </p:blipFill>
        <p:spPr>
          <a:xfrm>
            <a:off x="795866" y="694477"/>
            <a:ext cx="4783308" cy="5100436"/>
          </a:xfrm>
          <a:prstGeom prst="rect">
            <a:avLst/>
          </a:prstGeom>
        </p:spPr>
      </p:pic>
    </p:spTree>
    <p:extLst>
      <p:ext uri="{BB962C8B-B14F-4D97-AF65-F5344CB8AC3E}">
        <p14:creationId xmlns:p14="http://schemas.microsoft.com/office/powerpoint/2010/main" val="553310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28516" y="2052165"/>
            <a:ext cx="8326166" cy="3098836"/>
          </a:xfrm>
          <a:prstGeom prst="rect">
            <a:avLst/>
          </a:prstGeom>
        </p:spPr>
      </p:pic>
      <p:sp>
        <p:nvSpPr>
          <p:cNvPr id="5" name="ZoneTexte 4"/>
          <p:cNvSpPr txBox="1"/>
          <p:nvPr/>
        </p:nvSpPr>
        <p:spPr>
          <a:xfrm>
            <a:off x="608444" y="215220"/>
            <a:ext cx="9873071" cy="830997"/>
          </a:xfrm>
          <a:prstGeom prst="rect">
            <a:avLst/>
          </a:prstGeom>
          <a:solidFill>
            <a:schemeClr val="accent4">
              <a:lumMod val="20000"/>
              <a:lumOff val="80000"/>
            </a:schemeClr>
          </a:solidFill>
        </p:spPr>
        <p:txBody>
          <a:bodyPr wrap="square" rtlCol="0">
            <a:spAutoFit/>
          </a:bodyPr>
          <a:lstStyle/>
          <a:p>
            <a:r>
              <a:rPr lang="fr-FR" sz="2400" dirty="0"/>
              <a:t>ATTENTION, l’élection est créée et elle est OUVERTE !!! </a:t>
            </a:r>
          </a:p>
          <a:p>
            <a:r>
              <a:rPr lang="fr-FR" sz="2400" dirty="0"/>
              <a:t>Vous pourrez la fermer manuellement.</a:t>
            </a:r>
          </a:p>
        </p:txBody>
      </p:sp>
      <p:sp>
        <p:nvSpPr>
          <p:cNvPr id="6" name="Rectangle à coins arrondis 5"/>
          <p:cNvSpPr/>
          <p:nvPr/>
        </p:nvSpPr>
        <p:spPr>
          <a:xfrm>
            <a:off x="608445" y="2098161"/>
            <a:ext cx="8382986" cy="3136548"/>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445194" y="2631592"/>
            <a:ext cx="2071029" cy="5768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608445" y="4327601"/>
            <a:ext cx="2519750" cy="5768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FA32E029-28AD-D34B-B93A-5895F1CA927D}"/>
              </a:ext>
            </a:extLst>
          </p:cNvPr>
          <p:cNvSpPr>
            <a:spLocks noGrp="1"/>
          </p:cNvSpPr>
          <p:nvPr>
            <p:ph type="sldNum" sz="quarter" idx="12"/>
          </p:nvPr>
        </p:nvSpPr>
        <p:spPr/>
        <p:txBody>
          <a:bodyPr/>
          <a:lstStyle/>
          <a:p>
            <a:fld id="{E8AB5D6E-E453-4DB6-9F24-E6DB4C0DDDF8}" type="slidenum">
              <a:rPr lang="fr-FR" smtClean="0"/>
              <a:t>15</a:t>
            </a:fld>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6047" y="2612320"/>
            <a:ext cx="1770494" cy="1978527"/>
          </a:xfrm>
          <a:prstGeom prst="rect">
            <a:avLst/>
          </a:prstGeom>
        </p:spPr>
      </p:pic>
      <p:sp>
        <p:nvSpPr>
          <p:cNvPr id="13" name="ZoneTexte 12"/>
          <p:cNvSpPr txBox="1"/>
          <p:nvPr/>
        </p:nvSpPr>
        <p:spPr>
          <a:xfrm>
            <a:off x="828516" y="5600458"/>
            <a:ext cx="10235724" cy="830997"/>
          </a:xfrm>
          <a:prstGeom prst="rect">
            <a:avLst/>
          </a:prstGeom>
          <a:solidFill>
            <a:schemeClr val="accent4">
              <a:lumMod val="20000"/>
              <a:lumOff val="80000"/>
            </a:schemeClr>
          </a:solidFill>
        </p:spPr>
        <p:txBody>
          <a:bodyPr wrap="square" rtlCol="0">
            <a:spAutoFit/>
          </a:bodyPr>
          <a:lstStyle/>
          <a:p>
            <a:r>
              <a:rPr lang="fr-FR" sz="2400" dirty="0"/>
              <a:t>Une fois les dates et heures complétées, cliquer sur </a:t>
            </a:r>
            <a:r>
              <a:rPr lang="fr-FR" sz="2400" dirty="0">
                <a:latin typeface="Rockwell Condensed" panose="02060603050405020104" pitchFamily="18" charset="0"/>
              </a:rPr>
              <a:t>Changer les dates automatiques </a:t>
            </a:r>
            <a:r>
              <a:rPr lang="fr-FR" sz="2400" dirty="0"/>
              <a:t>pour les valider.</a:t>
            </a:r>
          </a:p>
        </p:txBody>
      </p:sp>
      <p:sp>
        <p:nvSpPr>
          <p:cNvPr id="14" name="ZoneTexte 13"/>
          <p:cNvSpPr txBox="1"/>
          <p:nvPr/>
        </p:nvSpPr>
        <p:spPr>
          <a:xfrm>
            <a:off x="617128" y="1316527"/>
            <a:ext cx="9873072" cy="461665"/>
          </a:xfrm>
          <a:prstGeom prst="rect">
            <a:avLst/>
          </a:prstGeom>
          <a:solidFill>
            <a:schemeClr val="accent4">
              <a:lumMod val="20000"/>
              <a:lumOff val="80000"/>
            </a:schemeClr>
          </a:solidFill>
        </p:spPr>
        <p:txBody>
          <a:bodyPr wrap="square" rtlCol="0">
            <a:spAutoFit/>
          </a:bodyPr>
          <a:lstStyle/>
          <a:p>
            <a:r>
              <a:rPr lang="fr-FR" sz="2400" dirty="0"/>
              <a:t>Vous pouvez également la faire ouvrir et fermer automatiquement plus tard.</a:t>
            </a:r>
            <a:r>
              <a:rPr lang="fr-FR" dirty="0"/>
              <a:t> </a:t>
            </a:r>
          </a:p>
        </p:txBody>
      </p:sp>
    </p:spTree>
    <p:extLst>
      <p:ext uri="{BB962C8B-B14F-4D97-AF65-F5344CB8AC3E}">
        <p14:creationId xmlns:p14="http://schemas.microsoft.com/office/powerpoint/2010/main" val="247676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8AB5D6E-E453-4DB6-9F24-E6DB4C0DDDF8}" type="slidenum">
              <a:rPr lang="fr-FR" smtClean="0"/>
              <a:t>16</a:t>
            </a:fld>
            <a:endParaRPr lang="fr-FR"/>
          </a:p>
        </p:txBody>
      </p:sp>
      <p:pic>
        <p:nvPicPr>
          <p:cNvPr id="4" name="Image 3"/>
          <p:cNvPicPr>
            <a:picLocks noChangeAspect="1"/>
          </p:cNvPicPr>
          <p:nvPr/>
        </p:nvPicPr>
        <p:blipFill>
          <a:blip r:embed="rId2"/>
          <a:stretch>
            <a:fillRect/>
          </a:stretch>
        </p:blipFill>
        <p:spPr>
          <a:xfrm>
            <a:off x="1971756" y="4549779"/>
            <a:ext cx="8348551" cy="1806571"/>
          </a:xfrm>
          <a:prstGeom prst="rect">
            <a:avLst/>
          </a:prstGeom>
        </p:spPr>
      </p:pic>
      <p:sp>
        <p:nvSpPr>
          <p:cNvPr id="5" name="Rectangle à coins arrondis 4"/>
          <p:cNvSpPr/>
          <p:nvPr/>
        </p:nvSpPr>
        <p:spPr>
          <a:xfrm>
            <a:off x="1881367" y="4600198"/>
            <a:ext cx="8529331" cy="193123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620484" y="3011915"/>
            <a:ext cx="11266714" cy="830997"/>
          </a:xfrm>
          <a:prstGeom prst="rect">
            <a:avLst/>
          </a:prstGeom>
          <a:solidFill>
            <a:schemeClr val="accent4">
              <a:lumMod val="20000"/>
              <a:lumOff val="80000"/>
            </a:schemeClr>
          </a:solidFill>
        </p:spPr>
        <p:txBody>
          <a:bodyPr wrap="square" rtlCol="0">
            <a:spAutoFit/>
          </a:bodyPr>
          <a:lstStyle/>
          <a:p>
            <a:r>
              <a:rPr lang="fr-FR" sz="2400" dirty="0"/>
              <a:t>A part ce message en début de vote, il n’y a pas d’autre endroit où les délais sont cités pour l’électeur.  </a:t>
            </a:r>
          </a:p>
        </p:txBody>
      </p:sp>
      <p:sp>
        <p:nvSpPr>
          <p:cNvPr id="7" name="Ellipse 6"/>
          <p:cNvSpPr/>
          <p:nvPr/>
        </p:nvSpPr>
        <p:spPr>
          <a:xfrm>
            <a:off x="4234298" y="5074257"/>
            <a:ext cx="2519750" cy="5768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484" y="522514"/>
            <a:ext cx="1513489" cy="1920239"/>
          </a:xfrm>
          <a:prstGeom prst="rect">
            <a:avLst/>
          </a:prstGeom>
        </p:spPr>
      </p:pic>
      <p:sp>
        <p:nvSpPr>
          <p:cNvPr id="9" name="ZoneTexte 8"/>
          <p:cNvSpPr txBox="1"/>
          <p:nvPr/>
        </p:nvSpPr>
        <p:spPr>
          <a:xfrm>
            <a:off x="3004458" y="882468"/>
            <a:ext cx="8882740" cy="1200329"/>
          </a:xfrm>
          <a:prstGeom prst="rect">
            <a:avLst/>
          </a:prstGeom>
          <a:solidFill>
            <a:schemeClr val="accent4">
              <a:lumMod val="20000"/>
              <a:lumOff val="80000"/>
            </a:schemeClr>
          </a:solidFill>
        </p:spPr>
        <p:txBody>
          <a:bodyPr wrap="square" rtlCol="0">
            <a:spAutoFit/>
          </a:bodyPr>
          <a:lstStyle/>
          <a:p>
            <a:r>
              <a:rPr lang="fr-FR" sz="2400" dirty="0"/>
              <a:t>La question de la durée du vote se pose.</a:t>
            </a:r>
          </a:p>
          <a:p>
            <a:r>
              <a:rPr lang="fr-FR" sz="2400" dirty="0"/>
              <a:t>On constate que trois jours ouvrés est la durée généralement choisie. Elle permet à tous les électeurs de voter, malgré un travail partiel.</a:t>
            </a:r>
          </a:p>
        </p:txBody>
      </p:sp>
    </p:spTree>
    <p:extLst>
      <p:ext uri="{BB962C8B-B14F-4D97-AF65-F5344CB8AC3E}">
        <p14:creationId xmlns:p14="http://schemas.microsoft.com/office/powerpoint/2010/main" val="1192931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7736" y="2861590"/>
            <a:ext cx="2955134" cy="2263414"/>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7736" y="1243886"/>
            <a:ext cx="5495925" cy="1071114"/>
          </a:xfrm>
          <a:prstGeom prst="rect">
            <a:avLst/>
          </a:prstGeom>
        </p:spPr>
      </p:pic>
      <p:sp>
        <p:nvSpPr>
          <p:cNvPr id="6" name="Rectangle à coins arrondis 5"/>
          <p:cNvSpPr/>
          <p:nvPr/>
        </p:nvSpPr>
        <p:spPr>
          <a:xfrm>
            <a:off x="5792033" y="886085"/>
            <a:ext cx="5827332" cy="1719098"/>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p:cNvSpPr/>
          <p:nvPr/>
        </p:nvSpPr>
        <p:spPr>
          <a:xfrm>
            <a:off x="5789262" y="5322720"/>
            <a:ext cx="2694338" cy="1224083"/>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à coins arrondis 8"/>
          <p:cNvSpPr/>
          <p:nvPr/>
        </p:nvSpPr>
        <p:spPr>
          <a:xfrm>
            <a:off x="837638" y="4781469"/>
            <a:ext cx="3482518" cy="1430758"/>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2466947" y="1380981"/>
            <a:ext cx="3027544" cy="830997"/>
          </a:xfrm>
          <a:prstGeom prst="rect">
            <a:avLst/>
          </a:prstGeom>
          <a:solidFill>
            <a:schemeClr val="accent4">
              <a:lumMod val="20000"/>
              <a:lumOff val="80000"/>
            </a:schemeClr>
          </a:solidFill>
        </p:spPr>
        <p:txBody>
          <a:bodyPr wrap="square" rtlCol="0">
            <a:spAutoFit/>
          </a:bodyPr>
          <a:lstStyle/>
          <a:p>
            <a:r>
              <a:rPr lang="fr-FR" sz="2400" dirty="0"/>
              <a:t>C’est fini, on ne touche plus à rien !!!</a:t>
            </a:r>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277" y="475505"/>
            <a:ext cx="1427539" cy="1810952"/>
          </a:xfrm>
          <a:prstGeom prst="rect">
            <a:avLst/>
          </a:prstGeom>
        </p:spPr>
      </p:pic>
      <p:sp>
        <p:nvSpPr>
          <p:cNvPr id="14" name="Multiplication 13"/>
          <p:cNvSpPr/>
          <p:nvPr/>
        </p:nvSpPr>
        <p:spPr>
          <a:xfrm>
            <a:off x="7952392" y="861066"/>
            <a:ext cx="1705303" cy="164270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numéro de diapositive 14">
            <a:extLst>
              <a:ext uri="{FF2B5EF4-FFF2-40B4-BE49-F238E27FC236}">
                <a16:creationId xmlns:a16="http://schemas.microsoft.com/office/drawing/2014/main" id="{3EECB1FF-327D-6345-A18E-0A782C4810FE}"/>
              </a:ext>
            </a:extLst>
          </p:cNvPr>
          <p:cNvSpPr>
            <a:spLocks noGrp="1"/>
          </p:cNvSpPr>
          <p:nvPr>
            <p:ph type="sldNum" sz="quarter" idx="12"/>
          </p:nvPr>
        </p:nvSpPr>
        <p:spPr/>
        <p:txBody>
          <a:bodyPr/>
          <a:lstStyle/>
          <a:p>
            <a:fld id="{E8AB5D6E-E453-4DB6-9F24-E6DB4C0DDDF8}" type="slidenum">
              <a:rPr lang="fr-FR" smtClean="0"/>
              <a:t>17</a:t>
            </a:fld>
            <a:endParaRPr lang="fr-FR"/>
          </a:p>
        </p:txBody>
      </p:sp>
      <p:pic>
        <p:nvPicPr>
          <p:cNvPr id="16" name="Imag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764" y="3191933"/>
            <a:ext cx="1755769" cy="1602139"/>
          </a:xfrm>
          <a:prstGeom prst="rect">
            <a:avLst/>
          </a:prstGeom>
        </p:spPr>
      </p:pic>
      <p:sp>
        <p:nvSpPr>
          <p:cNvPr id="7" name="Rectangle à coins arrondis 6"/>
          <p:cNvSpPr/>
          <p:nvPr/>
        </p:nvSpPr>
        <p:spPr>
          <a:xfrm>
            <a:off x="5792033" y="2789980"/>
            <a:ext cx="3216500" cy="2424146"/>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2466947" y="3755710"/>
            <a:ext cx="2549781" cy="461665"/>
          </a:xfrm>
          <a:prstGeom prst="rect">
            <a:avLst/>
          </a:prstGeom>
          <a:solidFill>
            <a:schemeClr val="accent4">
              <a:lumMod val="20000"/>
              <a:lumOff val="80000"/>
            </a:schemeClr>
          </a:solidFill>
        </p:spPr>
        <p:txBody>
          <a:bodyPr wrap="square" rtlCol="0">
            <a:spAutoFit/>
          </a:bodyPr>
          <a:lstStyle/>
          <a:p>
            <a:r>
              <a:rPr lang="fr-FR" sz="2400" dirty="0"/>
              <a:t>Je peux consulter : </a:t>
            </a:r>
          </a:p>
        </p:txBody>
      </p:sp>
      <p:pic>
        <p:nvPicPr>
          <p:cNvPr id="3" name="Imag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7736" y="5472734"/>
            <a:ext cx="2391109" cy="924054"/>
          </a:xfrm>
          <a:prstGeom prst="rect">
            <a:avLst/>
          </a:prstGeom>
        </p:spPr>
      </p:pic>
      <p:pic>
        <p:nvPicPr>
          <p:cNvPr id="13" name="Image 12">
            <a:extLst>
              <a:ext uri="{FF2B5EF4-FFF2-40B4-BE49-F238E27FC236}">
                <a16:creationId xmlns:a16="http://schemas.microsoft.com/office/drawing/2014/main" id="{1F3D850B-23A0-4AD1-A59D-9648D6A1DFF5}"/>
              </a:ext>
            </a:extLst>
          </p:cNvPr>
          <p:cNvPicPr>
            <a:picLocks noChangeAspect="1"/>
          </p:cNvPicPr>
          <p:nvPr/>
        </p:nvPicPr>
        <p:blipFill>
          <a:blip r:embed="rId7"/>
          <a:stretch>
            <a:fillRect/>
          </a:stretch>
        </p:blipFill>
        <p:spPr>
          <a:xfrm>
            <a:off x="948368" y="4855948"/>
            <a:ext cx="3261057" cy="1130358"/>
          </a:xfrm>
          <a:prstGeom prst="rect">
            <a:avLst/>
          </a:prstGeom>
        </p:spPr>
      </p:pic>
      <p:cxnSp>
        <p:nvCxnSpPr>
          <p:cNvPr id="18" name="Connecteur droit avec flèche 17">
            <a:extLst>
              <a:ext uri="{FF2B5EF4-FFF2-40B4-BE49-F238E27FC236}">
                <a16:creationId xmlns:a16="http://schemas.microsoft.com/office/drawing/2014/main" id="{68926327-5AF7-49F4-BE22-5E55001D8E2E}"/>
              </a:ext>
            </a:extLst>
          </p:cNvPr>
          <p:cNvCxnSpPr>
            <a:cxnSpLocks/>
          </p:cNvCxnSpPr>
          <p:nvPr/>
        </p:nvCxnSpPr>
        <p:spPr>
          <a:xfrm flipV="1">
            <a:off x="2752255" y="3823717"/>
            <a:ext cx="2954156" cy="1597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783F6CE2-3F24-4929-8541-126F67791039}"/>
              </a:ext>
            </a:extLst>
          </p:cNvPr>
          <p:cNvCxnSpPr>
            <a:cxnSpLocks/>
          </p:cNvCxnSpPr>
          <p:nvPr/>
        </p:nvCxnSpPr>
        <p:spPr>
          <a:xfrm>
            <a:off x="2835106" y="5630779"/>
            <a:ext cx="2795673" cy="231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654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783512" y="1332549"/>
            <a:ext cx="7172325" cy="600075"/>
          </a:xfrm>
          <a:prstGeom prst="rect">
            <a:avLst/>
          </a:prstGeom>
        </p:spPr>
      </p:pic>
      <p:sp>
        <p:nvSpPr>
          <p:cNvPr id="4" name="Espace réservé du numéro de diapositive 3">
            <a:extLst>
              <a:ext uri="{FF2B5EF4-FFF2-40B4-BE49-F238E27FC236}">
                <a16:creationId xmlns:a16="http://schemas.microsoft.com/office/drawing/2014/main" id="{8C6D1481-7C9C-7A42-BD15-4247D20029F9}"/>
              </a:ext>
            </a:extLst>
          </p:cNvPr>
          <p:cNvSpPr>
            <a:spLocks noGrp="1"/>
          </p:cNvSpPr>
          <p:nvPr>
            <p:ph type="sldNum" sz="quarter" idx="12"/>
          </p:nvPr>
        </p:nvSpPr>
        <p:spPr/>
        <p:txBody>
          <a:bodyPr/>
          <a:lstStyle/>
          <a:p>
            <a:fld id="{E8AB5D6E-E453-4DB6-9F24-E6DB4C0DDDF8}" type="slidenum">
              <a:rPr lang="fr-FR" smtClean="0"/>
              <a:t>18</a:t>
            </a:fld>
            <a:endParaRPr lang="fr-FR"/>
          </a:p>
        </p:txBody>
      </p:sp>
      <p:sp>
        <p:nvSpPr>
          <p:cNvPr id="6" name="Rectangle à coins arrondis 5"/>
          <p:cNvSpPr/>
          <p:nvPr/>
        </p:nvSpPr>
        <p:spPr>
          <a:xfrm>
            <a:off x="657041" y="1343777"/>
            <a:ext cx="7425266" cy="489516"/>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897468" y="366731"/>
            <a:ext cx="8011402" cy="830997"/>
          </a:xfrm>
          <a:prstGeom prst="rect">
            <a:avLst/>
          </a:prstGeom>
          <a:solidFill>
            <a:schemeClr val="accent4">
              <a:lumMod val="20000"/>
              <a:lumOff val="80000"/>
            </a:schemeClr>
          </a:solidFill>
        </p:spPr>
        <p:txBody>
          <a:bodyPr wrap="square" rtlCol="0">
            <a:spAutoFit/>
          </a:bodyPr>
          <a:lstStyle/>
          <a:p>
            <a:r>
              <a:rPr lang="fr-FR" sz="2400" dirty="0"/>
              <a:t>Une fois le délai écoulé, retourner sur la plateforme de vote.</a:t>
            </a:r>
            <a:br>
              <a:rPr lang="fr-FR" sz="2400" dirty="0"/>
            </a:br>
            <a:r>
              <a:rPr lang="fr-FR" sz="2400" dirty="0"/>
              <a:t>Sous le paragraphe des dates automatiques, il faut cliquer sur :</a:t>
            </a:r>
          </a:p>
        </p:txBody>
      </p:sp>
      <p:sp>
        <p:nvSpPr>
          <p:cNvPr id="8" name="Ellipse 7"/>
          <p:cNvSpPr/>
          <p:nvPr/>
        </p:nvSpPr>
        <p:spPr>
          <a:xfrm>
            <a:off x="657041" y="1318641"/>
            <a:ext cx="2071029" cy="5768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897466" y="1949845"/>
            <a:ext cx="11142133" cy="830997"/>
          </a:xfrm>
          <a:prstGeom prst="rect">
            <a:avLst/>
          </a:prstGeom>
          <a:solidFill>
            <a:schemeClr val="accent4">
              <a:lumMod val="20000"/>
              <a:lumOff val="80000"/>
            </a:schemeClr>
          </a:solidFill>
        </p:spPr>
        <p:txBody>
          <a:bodyPr wrap="square" rtlCol="0">
            <a:spAutoFit/>
          </a:bodyPr>
          <a:lstStyle/>
          <a:p>
            <a:r>
              <a:rPr lang="fr-FR" sz="2400" dirty="0"/>
              <a:t>Belenios annonce que l’élection a été dépouillée. Il faut revenir à la page principale de l’élection. Les résultats s’affichent alors, et tout électeur y a accès.</a:t>
            </a: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466" y="2897876"/>
            <a:ext cx="5562994" cy="3699460"/>
          </a:xfrm>
          <a:prstGeom prst="rect">
            <a:avLst/>
          </a:prstGeom>
        </p:spPr>
      </p:pic>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2799" y="4912113"/>
            <a:ext cx="4876800" cy="1541780"/>
          </a:xfrm>
          <a:prstGeom prst="rect">
            <a:avLst/>
          </a:prstGeom>
        </p:spPr>
      </p:pic>
      <p:pic>
        <p:nvPicPr>
          <p:cNvPr id="13" name="Imag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16389" y="2940280"/>
            <a:ext cx="1569619" cy="1971833"/>
          </a:xfrm>
          <a:prstGeom prst="rect">
            <a:avLst/>
          </a:prstGeom>
        </p:spPr>
      </p:pic>
      <p:sp>
        <p:nvSpPr>
          <p:cNvPr id="5" name="Rectangle à coins arrondis 4"/>
          <p:cNvSpPr/>
          <p:nvPr/>
        </p:nvSpPr>
        <p:spPr>
          <a:xfrm>
            <a:off x="482601" y="2880173"/>
            <a:ext cx="6197600" cy="3882656"/>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57062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596" y="2336950"/>
            <a:ext cx="3063323" cy="457028"/>
          </a:xfrm>
          <a:prstGeom prst="rect">
            <a:avLst/>
          </a:prstGeom>
        </p:spPr>
      </p:pic>
      <p:sp>
        <p:nvSpPr>
          <p:cNvPr id="2" name="Espace réservé du numéro de diapositive 1"/>
          <p:cNvSpPr>
            <a:spLocks noGrp="1"/>
          </p:cNvSpPr>
          <p:nvPr>
            <p:ph type="sldNum" sz="quarter" idx="12"/>
          </p:nvPr>
        </p:nvSpPr>
        <p:spPr/>
        <p:txBody>
          <a:bodyPr/>
          <a:lstStyle/>
          <a:p>
            <a:fld id="{E8AB5D6E-E453-4DB6-9F24-E6DB4C0DDDF8}" type="slidenum">
              <a:rPr lang="fr-FR" smtClean="0"/>
              <a:t>19</a:t>
            </a:fld>
            <a:endParaRPr lang="fr-FR"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597" y="4113566"/>
            <a:ext cx="8583223" cy="781159"/>
          </a:xfrm>
          <a:prstGeom prst="rect">
            <a:avLst/>
          </a:prstGeom>
        </p:spPr>
      </p:pic>
      <p:sp>
        <p:nvSpPr>
          <p:cNvPr id="6" name="ZoneTexte 5"/>
          <p:cNvSpPr txBox="1"/>
          <p:nvPr/>
        </p:nvSpPr>
        <p:spPr>
          <a:xfrm>
            <a:off x="778932" y="533752"/>
            <a:ext cx="11108267" cy="1569660"/>
          </a:xfrm>
          <a:prstGeom prst="rect">
            <a:avLst/>
          </a:prstGeom>
          <a:solidFill>
            <a:schemeClr val="accent4">
              <a:lumMod val="20000"/>
              <a:lumOff val="80000"/>
            </a:schemeClr>
          </a:solidFill>
        </p:spPr>
        <p:txBody>
          <a:bodyPr wrap="square" rtlCol="0">
            <a:spAutoFit/>
          </a:bodyPr>
          <a:lstStyle/>
          <a:p>
            <a:r>
              <a:rPr lang="fr-FR" sz="2400" dirty="0"/>
              <a:t>Vous pouvez consulter les non-votants :</a:t>
            </a:r>
          </a:p>
          <a:p>
            <a:r>
              <a:rPr lang="fr-FR" sz="2400" dirty="0"/>
              <a:t>Wenceslas n’a pas voté.</a:t>
            </a:r>
            <a:br>
              <a:rPr lang="fr-FR" sz="2400" dirty="0"/>
            </a:br>
            <a:r>
              <a:rPr lang="fr-FR" sz="2400" dirty="0"/>
              <a:t>Mais Gertrude n’a pas pu voter car, par exemple j’ai mal orthographié son nom, Gertrude TRUQUE. Elle n’a pas reçu les mails de vote, elle peut faire annuler l’élection.</a:t>
            </a:r>
          </a:p>
        </p:txBody>
      </p:sp>
      <p:sp>
        <p:nvSpPr>
          <p:cNvPr id="7" name="ZoneTexte 6"/>
          <p:cNvSpPr txBox="1"/>
          <p:nvPr/>
        </p:nvSpPr>
        <p:spPr>
          <a:xfrm>
            <a:off x="778932" y="2946679"/>
            <a:ext cx="9139932" cy="830997"/>
          </a:xfrm>
          <a:prstGeom prst="rect">
            <a:avLst/>
          </a:prstGeom>
          <a:solidFill>
            <a:schemeClr val="accent4">
              <a:lumMod val="20000"/>
              <a:lumOff val="80000"/>
            </a:schemeClr>
          </a:solidFill>
        </p:spPr>
        <p:txBody>
          <a:bodyPr wrap="square" rtlCol="0">
            <a:spAutoFit/>
          </a:bodyPr>
          <a:lstStyle/>
          <a:p>
            <a:r>
              <a:rPr lang="fr-FR" sz="2400" dirty="0"/>
              <a:t>Vous recevez un mail vous indiquant </a:t>
            </a:r>
            <a:r>
              <a:rPr lang="fr-FR" sz="2400"/>
              <a:t>que votre </a:t>
            </a:r>
            <a:r>
              <a:rPr lang="fr-FR" sz="2400" dirty="0"/>
              <a:t>élection sera archivée une semaine après sa clôture</a:t>
            </a:r>
            <a:r>
              <a:rPr lang="fr-FR" dirty="0"/>
              <a:t>.</a:t>
            </a:r>
          </a:p>
        </p:txBody>
      </p:sp>
      <p:sp>
        <p:nvSpPr>
          <p:cNvPr id="8" name="Rectangle à coins arrondis 7"/>
          <p:cNvSpPr/>
          <p:nvPr/>
        </p:nvSpPr>
        <p:spPr>
          <a:xfrm>
            <a:off x="778932" y="4011214"/>
            <a:ext cx="8746067" cy="892195"/>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à coins arrondis 8"/>
          <p:cNvSpPr/>
          <p:nvPr/>
        </p:nvSpPr>
        <p:spPr>
          <a:xfrm>
            <a:off x="778932" y="2220175"/>
            <a:ext cx="3309742" cy="532528"/>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6007" y="4665161"/>
            <a:ext cx="1476849" cy="1873751"/>
          </a:xfrm>
          <a:prstGeom prst="rect">
            <a:avLst/>
          </a:prstGeom>
        </p:spPr>
      </p:pic>
      <p:sp>
        <p:nvSpPr>
          <p:cNvPr id="10" name="ZoneTexte 9"/>
          <p:cNvSpPr txBox="1"/>
          <p:nvPr/>
        </p:nvSpPr>
        <p:spPr>
          <a:xfrm>
            <a:off x="3627964" y="4781924"/>
            <a:ext cx="3704169" cy="1446550"/>
          </a:xfrm>
          <a:prstGeom prst="rect">
            <a:avLst/>
          </a:prstGeom>
          <a:noFill/>
        </p:spPr>
        <p:txBody>
          <a:bodyPr wrap="square" rtlCol="0">
            <a:spAutoFit/>
          </a:bodyPr>
          <a:lstStyle/>
          <a:p>
            <a:pPr algn="ctr"/>
            <a:r>
              <a:rPr lang="fr-FR" sz="8800" b="1" dirty="0">
                <a:solidFill>
                  <a:schemeClr val="accent5">
                    <a:lumMod val="75000"/>
                  </a:schemeClr>
                </a:solidFill>
                <a:latin typeface="+mj-lt"/>
              </a:rPr>
              <a:t>fin</a:t>
            </a:r>
          </a:p>
        </p:txBody>
      </p:sp>
    </p:spTree>
    <p:extLst>
      <p:ext uri="{BB962C8B-B14F-4D97-AF65-F5344CB8AC3E}">
        <p14:creationId xmlns:p14="http://schemas.microsoft.com/office/powerpoint/2010/main" val="4099697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37867" y="179706"/>
            <a:ext cx="5319182" cy="3006089"/>
          </a:xfrm>
        </p:spPr>
        <p:txBody>
          <a:bodyPr>
            <a:normAutofit fontScale="90000"/>
          </a:bodyPr>
          <a:lstStyle/>
          <a:p>
            <a:r>
              <a:rPr lang="fr-FR" sz="4800" b="1" dirty="0">
                <a:solidFill>
                  <a:schemeClr val="accent5">
                    <a:lumMod val="75000"/>
                  </a:schemeClr>
                </a:solidFill>
              </a:rPr>
              <a:t>Je me présente, </a:t>
            </a:r>
            <a:br>
              <a:rPr lang="fr-FR" sz="4800" b="1" dirty="0">
                <a:solidFill>
                  <a:schemeClr val="accent5">
                    <a:lumMod val="75000"/>
                  </a:schemeClr>
                </a:solidFill>
              </a:rPr>
            </a:br>
            <a:r>
              <a:rPr lang="fr-FR" sz="4800" b="1" dirty="0">
                <a:solidFill>
                  <a:schemeClr val="accent5">
                    <a:lumMod val="75000"/>
                  </a:schemeClr>
                </a:solidFill>
              </a:rPr>
              <a:t>je m’appelle </a:t>
            </a:r>
            <a:r>
              <a:rPr lang="fr-FR" sz="6700" b="1" dirty="0">
                <a:solidFill>
                  <a:schemeClr val="accent5">
                    <a:lumMod val="75000"/>
                  </a:schemeClr>
                </a:solidFill>
              </a:rPr>
              <a:t>BELENIOS</a:t>
            </a:r>
            <a:br>
              <a:rPr lang="fr-FR" sz="4800" b="1" dirty="0">
                <a:solidFill>
                  <a:schemeClr val="accent5">
                    <a:lumMod val="75000"/>
                  </a:schemeClr>
                </a:solidFill>
              </a:rPr>
            </a:br>
            <a:r>
              <a:rPr lang="fr-FR" sz="4800" b="1" dirty="0">
                <a:solidFill>
                  <a:schemeClr val="accent5">
                    <a:lumMod val="75000"/>
                  </a:schemeClr>
                </a:solidFill>
              </a:rPr>
              <a:t>par Toutatis</a:t>
            </a:r>
            <a:br>
              <a:rPr lang="fr-FR" sz="4800" b="1" dirty="0">
                <a:solidFill>
                  <a:schemeClr val="accent5">
                    <a:lumMod val="75000"/>
                  </a:schemeClr>
                </a:solidFill>
              </a:rPr>
            </a:br>
            <a:r>
              <a:rPr lang="fr-FR" sz="1100" b="1" dirty="0">
                <a:solidFill>
                  <a:schemeClr val="accent5">
                    <a:lumMod val="75000"/>
                  </a:schemeClr>
                </a:solidFill>
              </a:rPr>
              <a:t>Fresque murale, rue de la buanderie, Bruxelles</a:t>
            </a:r>
            <a:endParaRPr lang="fr-FR" sz="4800" b="1" dirty="0">
              <a:solidFill>
                <a:schemeClr val="accent5">
                  <a:lumMod val="75000"/>
                </a:schemeClr>
              </a:solidFill>
            </a:endParaRPr>
          </a:p>
        </p:txBody>
      </p:sp>
      <p:sp>
        <p:nvSpPr>
          <p:cNvPr id="3" name="Espace réservé du texte 2"/>
          <p:cNvSpPr>
            <a:spLocks noGrp="1"/>
          </p:cNvSpPr>
          <p:nvPr>
            <p:ph type="body" idx="1"/>
          </p:nvPr>
        </p:nvSpPr>
        <p:spPr>
          <a:xfrm>
            <a:off x="601133" y="3547533"/>
            <a:ext cx="9010677" cy="3043099"/>
          </a:xfrm>
        </p:spPr>
        <p:txBody>
          <a:bodyPr>
            <a:normAutofit fontScale="85000" lnSpcReduction="10000"/>
          </a:bodyPr>
          <a:lstStyle/>
          <a:p>
            <a:r>
              <a:rPr lang="fr-FR" dirty="0">
                <a:solidFill>
                  <a:schemeClr val="tx1"/>
                </a:solidFill>
              </a:rPr>
              <a:t>J'ai vu le jour en 2012. Mon patronyme est un savant mélange entre </a:t>
            </a:r>
            <a:r>
              <a:rPr lang="fr-FR" i="1" dirty="0">
                <a:solidFill>
                  <a:schemeClr val="tx1"/>
                </a:solidFill>
              </a:rPr>
              <a:t>Hélios</a:t>
            </a:r>
            <a:r>
              <a:rPr lang="fr-FR" dirty="0">
                <a:solidFill>
                  <a:schemeClr val="tx1"/>
                </a:solidFill>
              </a:rPr>
              <a:t> et </a:t>
            </a:r>
            <a:r>
              <a:rPr lang="fr-FR" i="1" dirty="0" err="1">
                <a:solidFill>
                  <a:schemeClr val="tx1"/>
                </a:solidFill>
              </a:rPr>
              <a:t>Belenos</a:t>
            </a:r>
            <a:r>
              <a:rPr lang="fr-FR" dirty="0">
                <a:solidFill>
                  <a:schemeClr val="tx1"/>
                </a:solidFill>
              </a:rPr>
              <a:t>, le dieu-soleil gaulois ! </a:t>
            </a:r>
          </a:p>
          <a:p>
            <a:r>
              <a:rPr lang="fr-FR" dirty="0">
                <a:solidFill>
                  <a:schemeClr val="tx1"/>
                </a:solidFill>
              </a:rPr>
              <a:t>En tant que logiciel, j'ai pour mission d'assurer aux électeurs et aux organisateurs de scrutins électroniques le respect absolu du secret du vote des participants. Je leur offre aussi l'assurance de résultats transparents et vérifiables à tout instant.</a:t>
            </a:r>
          </a:p>
          <a:p>
            <a:r>
              <a:rPr lang="fr-FR" dirty="0">
                <a:solidFill>
                  <a:schemeClr val="tx1"/>
                </a:solidFill>
              </a:rPr>
              <a:t>Mes spécificités technologiques</a:t>
            </a:r>
          </a:p>
          <a:p>
            <a:r>
              <a:rPr lang="fr-FR" dirty="0">
                <a:solidFill>
                  <a:schemeClr val="tx1"/>
                </a:solidFill>
              </a:rPr>
              <a:t>Mes développeurs</a:t>
            </a:r>
          </a:p>
          <a:p>
            <a:r>
              <a:rPr lang="fr-FR" dirty="0">
                <a:solidFill>
                  <a:schemeClr val="tx1"/>
                </a:solidFill>
              </a:rPr>
              <a:t>TOUT EST SUR </a:t>
            </a:r>
            <a:r>
              <a:rPr lang="fr-FR" dirty="0">
                <a:hlinkClick r:id="rId2"/>
              </a:rPr>
              <a:t>https://www.inria.fr/fr/belenios-le-vote-electronique-en-toute-transparence</a:t>
            </a:r>
            <a:endParaRPr lang="fr-FR" dirty="0"/>
          </a:p>
          <a:p>
            <a:pPr algn="r"/>
            <a:r>
              <a:rPr lang="fr-FR" sz="1200" b="1" dirty="0">
                <a:solidFill>
                  <a:schemeClr val="tx1"/>
                </a:solidFill>
              </a:rPr>
              <a:t> Tête de Hélios, musée archéologique de Rhodes</a:t>
            </a:r>
          </a:p>
          <a:p>
            <a:endParaRPr lang="fr-FR" dirty="0"/>
          </a:p>
        </p:txBody>
      </p:sp>
      <p:sp>
        <p:nvSpPr>
          <p:cNvPr id="4" name="Espace réservé du numéro de diapositive 3"/>
          <p:cNvSpPr>
            <a:spLocks noGrp="1"/>
          </p:cNvSpPr>
          <p:nvPr>
            <p:ph type="sldNum" sz="quarter" idx="12"/>
          </p:nvPr>
        </p:nvSpPr>
        <p:spPr/>
        <p:txBody>
          <a:bodyPr/>
          <a:lstStyle/>
          <a:p>
            <a:fld id="{E8AB5D6E-E453-4DB6-9F24-E6DB4C0DDDF8}" type="slidenum">
              <a:rPr lang="fr-FR" smtClean="0"/>
              <a:t>2</a:t>
            </a:fld>
            <a:endParaRPr lang="fr-F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133" y="261937"/>
            <a:ext cx="5768340" cy="3006090"/>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1810" y="3350909"/>
            <a:ext cx="2173789" cy="3239723"/>
          </a:xfrm>
          <a:prstGeom prst="rect">
            <a:avLst/>
          </a:prstGeom>
        </p:spPr>
      </p:pic>
    </p:spTree>
    <p:extLst>
      <p:ext uri="{BB962C8B-B14F-4D97-AF65-F5344CB8AC3E}">
        <p14:creationId xmlns:p14="http://schemas.microsoft.com/office/powerpoint/2010/main" val="3134178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CAB0A6B-9097-4427-93BF-7A4BA1655342}" type="slidenum">
              <a:rPr lang="fr-FR" smtClean="0"/>
              <a:t>20</a:t>
            </a:fld>
            <a:endParaRPr lang="fr-FR"/>
          </a:p>
        </p:txBody>
      </p:sp>
      <p:sp>
        <p:nvSpPr>
          <p:cNvPr id="3" name="ZoneTexte 2"/>
          <p:cNvSpPr txBox="1"/>
          <p:nvPr/>
        </p:nvSpPr>
        <p:spPr>
          <a:xfrm>
            <a:off x="1776547" y="2390959"/>
            <a:ext cx="8412479" cy="1569660"/>
          </a:xfrm>
          <a:prstGeom prst="rect">
            <a:avLst/>
          </a:prstGeom>
          <a:solidFill>
            <a:schemeClr val="accent4">
              <a:lumMod val="20000"/>
              <a:lumOff val="80000"/>
            </a:schemeClr>
          </a:solidFill>
        </p:spPr>
        <p:txBody>
          <a:bodyPr wrap="square" rtlCol="0">
            <a:spAutoFit/>
          </a:bodyPr>
          <a:lstStyle/>
          <a:p>
            <a:r>
              <a:rPr lang="fr-FR" sz="2400" dirty="0"/>
              <a:t>Ces documents sont distribués sous la licence CC BY-NC 2.0 : </a:t>
            </a:r>
          </a:p>
          <a:p>
            <a:r>
              <a:rPr lang="fr-FR" sz="2400" dirty="0"/>
              <a:t>vous pouvez les distribuer et les modifier librement, à condition de mentionner l'auteur de ce document et uniquement pour des usages non commerciaux</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9541" y="4297678"/>
            <a:ext cx="1766490" cy="2241234"/>
          </a:xfrm>
          <a:prstGeom prst="rect">
            <a:avLst/>
          </a:prstGeom>
        </p:spPr>
      </p:pic>
      <p:sp>
        <p:nvSpPr>
          <p:cNvPr id="5" name="ZoneTexte 4"/>
          <p:cNvSpPr txBox="1"/>
          <p:nvPr/>
        </p:nvSpPr>
        <p:spPr>
          <a:xfrm>
            <a:off x="4659422" y="1053319"/>
            <a:ext cx="2646731" cy="523220"/>
          </a:xfrm>
          <a:prstGeom prst="rect">
            <a:avLst/>
          </a:prstGeom>
          <a:solidFill>
            <a:schemeClr val="accent4">
              <a:lumMod val="20000"/>
              <a:lumOff val="80000"/>
            </a:schemeClr>
          </a:solidFill>
        </p:spPr>
        <p:txBody>
          <a:bodyPr wrap="square" rtlCol="0">
            <a:spAutoFit/>
          </a:bodyPr>
          <a:lstStyle/>
          <a:p>
            <a:r>
              <a:rPr lang="fr-FR" sz="2800" dirty="0"/>
              <a:t>AVERTISSEMENT</a:t>
            </a:r>
          </a:p>
        </p:txBody>
      </p:sp>
      <p:sp>
        <p:nvSpPr>
          <p:cNvPr id="6" name="ZoneTexte 3"/>
          <p:cNvSpPr txBox="1"/>
          <p:nvPr/>
        </p:nvSpPr>
        <p:spPr>
          <a:xfrm>
            <a:off x="274318" y="6356350"/>
            <a:ext cx="1766490" cy="430887"/>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200" dirty="0">
                <a:solidFill>
                  <a:schemeClr val="accent5">
                    <a:lumMod val="75000"/>
                  </a:schemeClr>
                </a:solidFill>
              </a:rPr>
              <a:t>Février 2024</a:t>
            </a:r>
          </a:p>
        </p:txBody>
      </p:sp>
    </p:spTree>
    <p:extLst>
      <p:ext uri="{BB962C8B-B14F-4D97-AF65-F5344CB8AC3E}">
        <p14:creationId xmlns:p14="http://schemas.microsoft.com/office/powerpoint/2010/main" val="1182114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8AB5D6E-E453-4DB6-9F24-E6DB4C0DDDF8}" type="slidenum">
              <a:rPr lang="fr-FR" smtClean="0"/>
              <a:t>3</a:t>
            </a:fld>
            <a:endParaRPr lang="fr-FR"/>
          </a:p>
        </p:txBody>
      </p:sp>
      <p:sp>
        <p:nvSpPr>
          <p:cNvPr id="5" name="ZoneTexte 4"/>
          <p:cNvSpPr txBox="1"/>
          <p:nvPr/>
        </p:nvSpPr>
        <p:spPr>
          <a:xfrm>
            <a:off x="660400" y="4114800"/>
            <a:ext cx="10998200" cy="2585323"/>
          </a:xfrm>
          <a:prstGeom prst="rect">
            <a:avLst/>
          </a:prstGeom>
          <a:noFill/>
        </p:spPr>
        <p:txBody>
          <a:bodyPr wrap="square" rtlCol="0">
            <a:spAutoFit/>
          </a:bodyPr>
          <a:lstStyle/>
          <a:p>
            <a:r>
              <a:rPr lang="fr-FR" b="1" dirty="0">
                <a:solidFill>
                  <a:schemeClr val="accent5">
                    <a:lumMod val="75000"/>
                  </a:schemeClr>
                </a:solidFill>
              </a:rPr>
              <a:t>Qui fait quoi dans une élection Belenios ?</a:t>
            </a:r>
          </a:p>
          <a:p>
            <a:endParaRPr lang="fr-FR" dirty="0"/>
          </a:p>
          <a:p>
            <a:pPr marL="285750" indent="-285750">
              <a:buFont typeface="Arial" panose="020B0604020202020204" pitchFamily="34" charset="0"/>
              <a:buChar char="•"/>
            </a:pPr>
            <a:r>
              <a:rPr lang="fr-FR" dirty="0"/>
              <a:t>En particulier l’administrateur</a:t>
            </a:r>
          </a:p>
          <a:p>
            <a:endParaRPr lang="fr-FR" dirty="0"/>
          </a:p>
          <a:p>
            <a:pPr marL="285750" indent="-285750">
              <a:buFont typeface="Arial" panose="020B0604020202020204" pitchFamily="34" charset="0"/>
              <a:buChar char="•"/>
            </a:pPr>
            <a:r>
              <a:rPr lang="fr-FR" dirty="0"/>
              <a:t>TOUT EST SUR </a:t>
            </a:r>
            <a:r>
              <a:rPr lang="fr-FR" dirty="0">
                <a:hlinkClick r:id="rId2"/>
              </a:rPr>
              <a:t>https://www.belenios.org/instructions-fr.html</a:t>
            </a: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Accéder à Belenios </a:t>
            </a:r>
            <a:r>
              <a:rPr lang="fr-FR" dirty="0">
                <a:hlinkClick r:id="rId3"/>
              </a:rPr>
              <a:t>https://www.belenios.org/</a:t>
            </a:r>
            <a:endParaRPr lang="fr-FR" dirty="0"/>
          </a:p>
          <a:p>
            <a:pPr marL="285750" indent="-285750">
              <a:buFont typeface="Arial" panose="020B0604020202020204" pitchFamily="34" charset="0"/>
              <a:buChar char="•"/>
            </a:pPr>
            <a:endParaRPr lang="fr-FR" dirty="0"/>
          </a:p>
          <a:p>
            <a:endParaRPr lang="fr-FR" dirty="0"/>
          </a:p>
        </p:txBody>
      </p:sp>
      <p:sp>
        <p:nvSpPr>
          <p:cNvPr id="6" name="ZoneTexte 5"/>
          <p:cNvSpPr txBox="1"/>
          <p:nvPr/>
        </p:nvSpPr>
        <p:spPr>
          <a:xfrm>
            <a:off x="677334" y="567267"/>
            <a:ext cx="10676466" cy="2862322"/>
          </a:xfrm>
          <a:prstGeom prst="rect">
            <a:avLst/>
          </a:prstGeom>
          <a:noFill/>
        </p:spPr>
        <p:txBody>
          <a:bodyPr wrap="square" rtlCol="0">
            <a:spAutoFit/>
          </a:bodyPr>
          <a:lstStyle/>
          <a:p>
            <a:r>
              <a:rPr lang="fr-FR" b="1" dirty="0">
                <a:solidFill>
                  <a:schemeClr val="accent5">
                    <a:lumMod val="75000"/>
                  </a:schemeClr>
                </a:solidFill>
              </a:rPr>
              <a:t>Belenios est un outil sécurisé et transparent </a:t>
            </a:r>
            <a:r>
              <a:rPr lang="fr-FR" dirty="0">
                <a:solidFill>
                  <a:schemeClr val="accent5">
                    <a:lumMod val="75000"/>
                  </a:schemeClr>
                </a:solidFill>
              </a:rPr>
              <a:t>:</a:t>
            </a:r>
          </a:p>
          <a:p>
            <a:endParaRPr lang="fr-FR" dirty="0"/>
          </a:p>
          <a:p>
            <a:pPr marL="285750" indent="-285750">
              <a:buFont typeface="Arial" panose="020B0604020202020204" pitchFamily="34" charset="0"/>
              <a:buChar char="•"/>
            </a:pPr>
            <a:r>
              <a:rPr lang="fr-FR" dirty="0"/>
              <a:t>Sécurisé : </a:t>
            </a:r>
          </a:p>
          <a:p>
            <a:r>
              <a:rPr lang="fr-FR" dirty="0"/>
              <a:t>Les créateurs de Belenios sont des spécialistes de cryptographie. Chaque vote est protégé par plusieurs clés et toutes les données échangées sont chiffrées.</a:t>
            </a:r>
          </a:p>
          <a:p>
            <a:endParaRPr lang="fr-FR" dirty="0"/>
          </a:p>
          <a:p>
            <a:pPr marL="285750" indent="-285750">
              <a:buFont typeface="Arial" panose="020B0604020202020204" pitchFamily="34" charset="0"/>
              <a:buChar char="•"/>
            </a:pPr>
            <a:r>
              <a:rPr lang="fr-FR" dirty="0"/>
              <a:t>Transparent : </a:t>
            </a:r>
          </a:p>
          <a:p>
            <a:r>
              <a:rPr lang="fr-FR" dirty="0"/>
              <a:t>Chaque électeur peut vérifier à tout moment que son bulletin est dans l’urne.</a:t>
            </a:r>
            <a:br>
              <a:rPr lang="fr-FR" dirty="0"/>
            </a:br>
            <a:r>
              <a:rPr lang="fr-FR" dirty="0"/>
              <a:t>La communauté des électeurs peut s’assurer que les résultats sont conformes </a:t>
            </a:r>
          </a:p>
          <a:p>
            <a:r>
              <a:rPr lang="fr-FR" dirty="0"/>
              <a:t>aux suffrages exprimés.</a:t>
            </a: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7356" y="1854492"/>
            <a:ext cx="2939947" cy="1773084"/>
          </a:xfrm>
          <a:prstGeom prst="rect">
            <a:avLst/>
          </a:prstGeom>
        </p:spPr>
      </p:pic>
    </p:spTree>
    <p:extLst>
      <p:ext uri="{BB962C8B-B14F-4D97-AF65-F5344CB8AC3E}">
        <p14:creationId xmlns:p14="http://schemas.microsoft.com/office/powerpoint/2010/main" val="2153115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a:solidFill>
                  <a:schemeClr val="accent5">
                    <a:lumMod val="75000"/>
                  </a:schemeClr>
                </a:solidFill>
              </a:rPr>
              <a:t>Comment organiser une élection avec Belenios</a:t>
            </a:r>
          </a:p>
        </p:txBody>
      </p:sp>
      <p:sp>
        <p:nvSpPr>
          <p:cNvPr id="5" name="Espace réservé du numéro de diapositive 4">
            <a:extLst>
              <a:ext uri="{FF2B5EF4-FFF2-40B4-BE49-F238E27FC236}">
                <a16:creationId xmlns:a16="http://schemas.microsoft.com/office/drawing/2014/main" id="{C9DC5C20-D9B6-0644-9774-1E6E0EC7A5C9}"/>
              </a:ext>
            </a:extLst>
          </p:cNvPr>
          <p:cNvSpPr>
            <a:spLocks noGrp="1"/>
          </p:cNvSpPr>
          <p:nvPr>
            <p:ph type="sldNum" sz="quarter" idx="12"/>
          </p:nvPr>
        </p:nvSpPr>
        <p:spPr/>
        <p:txBody>
          <a:bodyPr/>
          <a:lstStyle/>
          <a:p>
            <a:fld id="{E8AB5D6E-E453-4DB6-9F24-E6DB4C0DDDF8}" type="slidenum">
              <a:rPr lang="fr-FR" smtClean="0"/>
              <a:t>4</a:t>
            </a:fld>
            <a:endParaRPr lang="fr-FR"/>
          </a:p>
        </p:txBody>
      </p:sp>
      <p:sp>
        <p:nvSpPr>
          <p:cNvPr id="6" name="Rectangle 5">
            <a:extLst>
              <a:ext uri="{FF2B5EF4-FFF2-40B4-BE49-F238E27FC236}">
                <a16:creationId xmlns:a16="http://schemas.microsoft.com/office/drawing/2014/main" id="{BCAAB86C-821B-4B4E-AA6B-339579A9CA46}"/>
              </a:ext>
            </a:extLst>
          </p:cNvPr>
          <p:cNvSpPr/>
          <p:nvPr/>
        </p:nvSpPr>
        <p:spPr>
          <a:xfrm>
            <a:off x="838200" y="1538661"/>
            <a:ext cx="10412896" cy="3416320"/>
          </a:xfrm>
          <a:prstGeom prst="rect">
            <a:avLst/>
          </a:prstGeom>
          <a:solidFill>
            <a:schemeClr val="accent4">
              <a:lumMod val="20000"/>
              <a:lumOff val="80000"/>
            </a:schemeClr>
          </a:solidFill>
        </p:spPr>
        <p:txBody>
          <a:bodyPr wrap="square">
            <a:spAutoFit/>
          </a:bodyPr>
          <a:lstStyle/>
          <a:p>
            <a:pPr marL="342900" lvl="8" indent="-342900" algn="just">
              <a:buFont typeface="Arial" panose="020B0604020202020204" pitchFamily="34" charset="0"/>
              <a:buChar char="•"/>
            </a:pPr>
            <a:r>
              <a:rPr lang="fr-FR" sz="2400" dirty="0"/>
              <a:t>Il est conseillé de s’inscrire sur la liste de diffusion de Belenios :</a:t>
            </a:r>
          </a:p>
          <a:p>
            <a:pPr marL="0" lvl="8" algn="just"/>
            <a:r>
              <a:rPr lang="fr-FR" sz="2400" dirty="0">
                <a:hlinkClick r:id="rId2"/>
              </a:rPr>
              <a:t>https://sympa.inria.fr/sympa/info/belenios-discuss</a:t>
            </a:r>
            <a:endParaRPr lang="fr-FR" sz="2400" dirty="0"/>
          </a:p>
          <a:p>
            <a:pPr marL="0" lvl="8" algn="just"/>
            <a:endParaRPr lang="fr-FR" sz="2400" dirty="0"/>
          </a:p>
          <a:p>
            <a:pPr marL="0" lvl="8" algn="just"/>
            <a:endParaRPr lang="fr-FR" sz="2400" dirty="0"/>
          </a:p>
          <a:p>
            <a:pPr marL="0" lvl="8" algn="just"/>
            <a:r>
              <a:rPr lang="fr-FR" sz="2400" dirty="0"/>
              <a:t>En cas de maintenance (quelques jours par an), vous êtes prévenus très en avance que Belenios sera inutilisable. Ce serait dommage que ça tombe le jour de votre élection !</a:t>
            </a:r>
          </a:p>
          <a:p>
            <a:pPr marL="342900" lvl="8" indent="-342900" algn="just">
              <a:buFont typeface="Arial" panose="020B0604020202020204" pitchFamily="34" charset="0"/>
              <a:buChar char="•"/>
            </a:pPr>
            <a:r>
              <a:rPr lang="fr-FR" sz="2400" dirty="0"/>
              <a:t>Puis</a:t>
            </a:r>
          </a:p>
          <a:p>
            <a:pPr marL="0" lvl="8" algn="just"/>
            <a:r>
              <a:rPr lang="fr-FR" sz="2400" dirty="0"/>
              <a:t> </a:t>
            </a:r>
            <a:r>
              <a:rPr lang="fr-FR" sz="2400" dirty="0">
                <a:hlinkClick r:id="rId3"/>
              </a:rPr>
              <a:t>https://vote.belenios.org/admin</a:t>
            </a:r>
            <a:endParaRPr lang="fr-FR" sz="2400" dirty="0"/>
          </a:p>
        </p:txBody>
      </p:sp>
      <p:pic>
        <p:nvPicPr>
          <p:cNvPr id="9" name="Image 8">
            <a:extLst>
              <a:ext uri="{FF2B5EF4-FFF2-40B4-BE49-F238E27FC236}">
                <a16:creationId xmlns:a16="http://schemas.microsoft.com/office/drawing/2014/main" id="{51663A70-F8A2-4F85-A1CC-9FF077AF2540}"/>
              </a:ext>
            </a:extLst>
          </p:cNvPr>
          <p:cNvPicPr>
            <a:picLocks noChangeAspect="1"/>
          </p:cNvPicPr>
          <p:nvPr/>
        </p:nvPicPr>
        <p:blipFill>
          <a:blip r:embed="rId4"/>
          <a:stretch>
            <a:fillRect/>
          </a:stretch>
        </p:blipFill>
        <p:spPr>
          <a:xfrm>
            <a:off x="1465340" y="5264998"/>
            <a:ext cx="9261319" cy="1246492"/>
          </a:xfrm>
          <a:prstGeom prst="rect">
            <a:avLst/>
          </a:prstGeom>
        </p:spPr>
      </p:pic>
      <p:pic>
        <p:nvPicPr>
          <p:cNvPr id="10" name="Image 9">
            <a:extLst>
              <a:ext uri="{FF2B5EF4-FFF2-40B4-BE49-F238E27FC236}">
                <a16:creationId xmlns:a16="http://schemas.microsoft.com/office/drawing/2014/main" id="{8E583219-B287-470D-9C01-67256FD93078}"/>
              </a:ext>
            </a:extLst>
          </p:cNvPr>
          <p:cNvPicPr>
            <a:picLocks noChangeAspect="1"/>
          </p:cNvPicPr>
          <p:nvPr/>
        </p:nvPicPr>
        <p:blipFill>
          <a:blip r:embed="rId5"/>
          <a:stretch>
            <a:fillRect/>
          </a:stretch>
        </p:blipFill>
        <p:spPr>
          <a:xfrm>
            <a:off x="8048625" y="2070974"/>
            <a:ext cx="1542636" cy="902050"/>
          </a:xfrm>
          <a:prstGeom prst="rect">
            <a:avLst/>
          </a:prstGeom>
        </p:spPr>
      </p:pic>
    </p:spTree>
    <p:extLst>
      <p:ext uri="{BB962C8B-B14F-4D97-AF65-F5344CB8AC3E}">
        <p14:creationId xmlns:p14="http://schemas.microsoft.com/office/powerpoint/2010/main" val="1231902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306420"/>
            <a:ext cx="11657217" cy="5262979"/>
          </a:xfrm>
          <a:prstGeom prst="rect">
            <a:avLst/>
          </a:prstGeom>
          <a:noFill/>
        </p:spPr>
        <p:txBody>
          <a:bodyPr wrap="square" rtlCol="0">
            <a:spAutoFit/>
          </a:bodyPr>
          <a:lstStyle/>
          <a:p>
            <a:pPr marL="285750" indent="-285750">
              <a:buFont typeface="Arial" panose="020B0604020202020204" pitchFamily="34" charset="0"/>
              <a:buChar char="•"/>
            </a:pPr>
            <a:endParaRPr lang="fr-FR" sz="2400" dirty="0"/>
          </a:p>
          <a:p>
            <a:endParaRPr lang="fr-FR" sz="2400" dirty="0"/>
          </a:p>
          <a:p>
            <a:pPr marL="285750" indent="-285750">
              <a:buFont typeface="Arial" panose="020B0604020202020204" pitchFamily="34" charset="0"/>
              <a:buChar char="•"/>
            </a:pPr>
            <a:r>
              <a:rPr lang="fr-FR" sz="2400" dirty="0"/>
              <a:t>En bas de la page, créer un compte</a:t>
            </a:r>
          </a:p>
          <a:p>
            <a:pPr marL="285750" indent="-285750">
              <a:buFont typeface="Arial" panose="020B0604020202020204" pitchFamily="34" charset="0"/>
              <a:buChar char="•"/>
            </a:pPr>
            <a:endParaRPr lang="fr-FR" sz="2400" dirty="0"/>
          </a:p>
          <a:p>
            <a:pPr marL="285750" indent="-285750">
              <a:buFont typeface="Arial" panose="020B0604020202020204" pitchFamily="34" charset="0"/>
              <a:buChar char="•"/>
            </a:pPr>
            <a:endParaRPr lang="fr-FR" sz="2400" dirty="0"/>
          </a:p>
          <a:p>
            <a:pPr marL="285750" indent="-285750">
              <a:buFont typeface="Arial" panose="020B0604020202020204" pitchFamily="34" charset="0"/>
              <a:buChar char="•"/>
            </a:pPr>
            <a:endParaRPr lang="fr-FR" sz="2400" dirty="0"/>
          </a:p>
          <a:p>
            <a:pPr marL="285750" indent="-285750">
              <a:buFont typeface="Arial" panose="020B0604020202020204" pitchFamily="34" charset="0"/>
              <a:buChar char="•"/>
            </a:pPr>
            <a:endParaRPr lang="fr-FR" sz="2400" dirty="0"/>
          </a:p>
          <a:p>
            <a:endParaRPr lang="fr-FR" sz="2400" dirty="0"/>
          </a:p>
          <a:p>
            <a:pPr marL="285750" indent="-285750">
              <a:buFont typeface="Arial" panose="020B0604020202020204" pitchFamily="34" charset="0"/>
              <a:buChar char="•"/>
            </a:pPr>
            <a:r>
              <a:rPr lang="fr-FR" sz="2400" dirty="0"/>
              <a:t>Et suivre les consignes </a:t>
            </a:r>
          </a:p>
          <a:p>
            <a:pPr marL="285750" indent="-285750">
              <a:buFont typeface="Arial" panose="020B0604020202020204" pitchFamily="34" charset="0"/>
              <a:buChar char="•"/>
            </a:pPr>
            <a:endParaRPr lang="fr-FR" sz="2400" dirty="0"/>
          </a:p>
          <a:p>
            <a:endParaRPr lang="fr-FR" sz="2400" dirty="0"/>
          </a:p>
          <a:p>
            <a:pPr marL="285750" indent="-285750">
              <a:buFont typeface="Arial" panose="020B0604020202020204" pitchFamily="34" charset="0"/>
              <a:buChar char="•"/>
            </a:pPr>
            <a:r>
              <a:rPr lang="fr-FR" sz="2400" dirty="0"/>
              <a:t>mon nom de connexion est </a:t>
            </a:r>
            <a:r>
              <a:rPr lang="fr-FR" sz="2400" dirty="0" err="1"/>
              <a:t>anneincerti</a:t>
            </a:r>
            <a:endParaRPr lang="fr-FR" sz="2400" dirty="0"/>
          </a:p>
          <a:p>
            <a:pPr marL="285750" indent="-285750">
              <a:buFont typeface="Arial" panose="020B0604020202020204" pitchFamily="34" charset="0"/>
              <a:buChar char="•"/>
            </a:pPr>
            <a:endParaRPr lang="fr-FR" sz="2400" dirty="0"/>
          </a:p>
          <a:p>
            <a:pPr marL="285750" indent="-285750">
              <a:buFont typeface="Arial" panose="020B0604020202020204" pitchFamily="34" charset="0"/>
              <a:buChar char="•"/>
            </a:pPr>
            <a:endParaRPr lang="fr-FR" sz="2400" dirty="0"/>
          </a:p>
        </p:txBody>
      </p:sp>
      <p:pic>
        <p:nvPicPr>
          <p:cNvPr id="10" name="Image 9"/>
          <p:cNvPicPr>
            <a:picLocks noChangeAspect="1"/>
          </p:cNvPicPr>
          <p:nvPr/>
        </p:nvPicPr>
        <p:blipFill>
          <a:blip r:embed="rId2"/>
          <a:stretch>
            <a:fillRect/>
          </a:stretch>
        </p:blipFill>
        <p:spPr>
          <a:xfrm>
            <a:off x="5168728" y="2637893"/>
            <a:ext cx="4583481" cy="890752"/>
          </a:xfrm>
          <a:prstGeom prst="rect">
            <a:avLst/>
          </a:prstGeom>
        </p:spPr>
      </p:pic>
      <p:sp>
        <p:nvSpPr>
          <p:cNvPr id="8" name="Rectangle à coins arrondis 7"/>
          <p:cNvSpPr/>
          <p:nvPr/>
        </p:nvSpPr>
        <p:spPr>
          <a:xfrm>
            <a:off x="5003791" y="2559157"/>
            <a:ext cx="4913353" cy="1049678"/>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0E525EB2-ACF0-3F46-B6B2-9CE331EE0DE2}"/>
              </a:ext>
            </a:extLst>
          </p:cNvPr>
          <p:cNvSpPr>
            <a:spLocks noGrp="1"/>
          </p:cNvSpPr>
          <p:nvPr>
            <p:ph type="sldNum" sz="quarter" idx="12"/>
          </p:nvPr>
        </p:nvSpPr>
        <p:spPr/>
        <p:txBody>
          <a:bodyPr/>
          <a:lstStyle/>
          <a:p>
            <a:fld id="{E8AB5D6E-E453-4DB6-9F24-E6DB4C0DDDF8}" type="slidenum">
              <a:rPr lang="fr-FR" smtClean="0"/>
              <a:t>5</a:t>
            </a:fld>
            <a:endParaRPr lang="fr-FR"/>
          </a:p>
        </p:txBody>
      </p:sp>
      <p:pic>
        <p:nvPicPr>
          <p:cNvPr id="7" name="Image 6">
            <a:extLst>
              <a:ext uri="{FF2B5EF4-FFF2-40B4-BE49-F238E27FC236}">
                <a16:creationId xmlns:a16="http://schemas.microsoft.com/office/drawing/2014/main" id="{83E102CA-21B6-45F1-B290-65C333D35D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8728" y="472947"/>
            <a:ext cx="5355338" cy="1945438"/>
          </a:xfrm>
          <a:prstGeom prst="rect">
            <a:avLst/>
          </a:prstGeom>
        </p:spPr>
      </p:pic>
      <p:sp>
        <p:nvSpPr>
          <p:cNvPr id="9" name="Rectangle à coins arrondis 8"/>
          <p:cNvSpPr/>
          <p:nvPr/>
        </p:nvSpPr>
        <p:spPr>
          <a:xfrm>
            <a:off x="4986868" y="424113"/>
            <a:ext cx="5655731" cy="2036537"/>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6239933" y="1600201"/>
            <a:ext cx="1092200" cy="3471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1" name="Image 10">
            <a:extLst>
              <a:ext uri="{FF2B5EF4-FFF2-40B4-BE49-F238E27FC236}">
                <a16:creationId xmlns:a16="http://schemas.microsoft.com/office/drawing/2014/main" id="{3A3EB27E-D288-4CB4-BE3E-ABDF421AE9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4934" y="4167777"/>
            <a:ext cx="8603362" cy="2432084"/>
          </a:xfrm>
          <a:prstGeom prst="rect">
            <a:avLst/>
          </a:prstGeom>
        </p:spPr>
      </p:pic>
      <p:sp>
        <p:nvSpPr>
          <p:cNvPr id="12" name="Rectangle à coins arrondis 2">
            <a:extLst>
              <a:ext uri="{FF2B5EF4-FFF2-40B4-BE49-F238E27FC236}">
                <a16:creationId xmlns:a16="http://schemas.microsoft.com/office/drawing/2014/main" id="{3407A43B-5EB2-492A-92A7-50AE4F7F39F6}"/>
              </a:ext>
            </a:extLst>
          </p:cNvPr>
          <p:cNvSpPr/>
          <p:nvPr/>
        </p:nvSpPr>
        <p:spPr>
          <a:xfrm>
            <a:off x="1828800" y="4113774"/>
            <a:ext cx="9213574" cy="2607701"/>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E50A4DB5-E2AF-49A1-83C8-29241E487408}"/>
              </a:ext>
            </a:extLst>
          </p:cNvPr>
          <p:cNvSpPr/>
          <p:nvPr/>
        </p:nvSpPr>
        <p:spPr>
          <a:xfrm>
            <a:off x="2154934" y="5811078"/>
            <a:ext cx="2705301" cy="4203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59652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8175" y="238125"/>
            <a:ext cx="7534276" cy="3190875"/>
          </a:xfrm>
          <a:prstGeom prst="rect">
            <a:avLst/>
          </a:prstGeom>
        </p:spPr>
      </p:pic>
      <p:sp>
        <p:nvSpPr>
          <p:cNvPr id="5" name="Rectangle à coins arrondis 4"/>
          <p:cNvSpPr/>
          <p:nvPr/>
        </p:nvSpPr>
        <p:spPr>
          <a:xfrm>
            <a:off x="1759226" y="128059"/>
            <a:ext cx="8517835" cy="3300942"/>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2075069" y="3082140"/>
            <a:ext cx="1143001" cy="4203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numéro de diapositive 7">
            <a:extLst>
              <a:ext uri="{FF2B5EF4-FFF2-40B4-BE49-F238E27FC236}">
                <a16:creationId xmlns:a16="http://schemas.microsoft.com/office/drawing/2014/main" id="{AB68D114-8607-254C-91D8-AC645E35FEC0}"/>
              </a:ext>
            </a:extLst>
          </p:cNvPr>
          <p:cNvSpPr>
            <a:spLocks noGrp="1"/>
          </p:cNvSpPr>
          <p:nvPr>
            <p:ph type="sldNum" sz="quarter" idx="12"/>
          </p:nvPr>
        </p:nvSpPr>
        <p:spPr>
          <a:xfrm>
            <a:off x="8610600" y="6364817"/>
            <a:ext cx="2743200" cy="365125"/>
          </a:xfrm>
        </p:spPr>
        <p:txBody>
          <a:bodyPr/>
          <a:lstStyle/>
          <a:p>
            <a:fld id="{E8AB5D6E-E453-4DB6-9F24-E6DB4C0DDDF8}" type="slidenum">
              <a:rPr lang="fr-FR" smtClean="0"/>
              <a:t>6</a:t>
            </a:fld>
            <a:endParaRPr lang="fr-FR" dirty="0"/>
          </a:p>
        </p:txBody>
      </p:sp>
      <p:sp>
        <p:nvSpPr>
          <p:cNvPr id="9" name="ZoneTexte 8"/>
          <p:cNvSpPr txBox="1"/>
          <p:nvPr/>
        </p:nvSpPr>
        <p:spPr>
          <a:xfrm>
            <a:off x="1651279" y="4175396"/>
            <a:ext cx="9132678" cy="2554545"/>
          </a:xfrm>
          <a:prstGeom prst="rect">
            <a:avLst/>
          </a:prstGeom>
          <a:solidFill>
            <a:schemeClr val="accent4">
              <a:lumMod val="20000"/>
              <a:lumOff val="80000"/>
            </a:schemeClr>
          </a:solidFill>
        </p:spPr>
        <p:txBody>
          <a:bodyPr wrap="square" rtlCol="0">
            <a:spAutoFit/>
          </a:bodyPr>
          <a:lstStyle/>
          <a:p>
            <a:r>
              <a:rPr lang="fr-FR" sz="2000" dirty="0"/>
              <a:t>Mais vous pouvez :</a:t>
            </a:r>
          </a:p>
          <a:p>
            <a:pPr marL="457200" indent="-457200">
              <a:buAutoNum type="arabicPeriod"/>
            </a:pPr>
            <a:r>
              <a:rPr lang="fr-FR" sz="2000" dirty="0"/>
              <a:t>Codes de vote :</a:t>
            </a:r>
          </a:p>
          <a:p>
            <a:r>
              <a:rPr lang="fr-FR" sz="2000" dirty="0"/>
              <a:t>Pour plus de sécurité, faire envoyer les codes de vote par un tiers.</a:t>
            </a:r>
          </a:p>
          <a:p>
            <a:r>
              <a:rPr lang="fr-FR" sz="2000" dirty="0"/>
              <a:t>2.     Mots de passe :</a:t>
            </a:r>
          </a:p>
          <a:p>
            <a:r>
              <a:rPr lang="fr-FR" sz="2000" dirty="0"/>
              <a:t>Choisir un serveur d’authentification externe CAS. Il faudra donc, quand vous indiquerez les adresses mail des électeurs, ajouter leur login.</a:t>
            </a:r>
          </a:p>
          <a:p>
            <a:r>
              <a:rPr lang="fr-FR" sz="2000" dirty="0"/>
              <a:t>Envoyer le mot de passe à l’avance. L’expérience montre que l’électeur est alors perdu entre le code de vote et le mot de passe qu’il a reçus.</a:t>
            </a:r>
          </a:p>
        </p:txBody>
      </p:sp>
      <p:sp>
        <p:nvSpPr>
          <p:cNvPr id="13" name="Rectangle 12">
            <a:extLst>
              <a:ext uri="{FF2B5EF4-FFF2-40B4-BE49-F238E27FC236}">
                <a16:creationId xmlns:a16="http://schemas.microsoft.com/office/drawing/2014/main" id="{50900E60-8A74-4D20-B375-2526284BAED6}"/>
              </a:ext>
            </a:extLst>
          </p:cNvPr>
          <p:cNvSpPr/>
          <p:nvPr/>
        </p:nvSpPr>
        <p:spPr>
          <a:xfrm>
            <a:off x="1651279" y="3540029"/>
            <a:ext cx="9132678" cy="42033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rPr>
              <a:t>Par défaut, Belenios vous propose le mode le plus simple !</a:t>
            </a:r>
            <a:r>
              <a:rPr lang="fr-FR" dirty="0"/>
              <a:t>. </a:t>
            </a:r>
          </a:p>
        </p:txBody>
      </p:sp>
    </p:spTree>
    <p:extLst>
      <p:ext uri="{BB962C8B-B14F-4D97-AF65-F5344CB8AC3E}">
        <p14:creationId xmlns:p14="http://schemas.microsoft.com/office/powerpoint/2010/main" val="2451924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1291" y="155918"/>
            <a:ext cx="10515600" cy="1325563"/>
          </a:xfrm>
        </p:spPr>
        <p:txBody>
          <a:bodyPr>
            <a:normAutofit/>
          </a:bodyPr>
          <a:lstStyle/>
          <a:p>
            <a:r>
              <a:rPr lang="fr-FR" sz="4000" b="1" dirty="0">
                <a:solidFill>
                  <a:schemeClr val="accent5">
                    <a:lumMod val="75000"/>
                  </a:schemeClr>
                </a:solidFill>
              </a:rPr>
              <a:t>Préparation de l’élection : entrer les données</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6452" y="1432865"/>
            <a:ext cx="8608133" cy="1209675"/>
          </a:xfrm>
          <a:prstGeom prst="rect">
            <a:avLst/>
          </a:prstGeom>
        </p:spPr>
      </p:pic>
      <p:sp>
        <p:nvSpPr>
          <p:cNvPr id="8" name="ZoneTexte 7"/>
          <p:cNvSpPr txBox="1"/>
          <p:nvPr/>
        </p:nvSpPr>
        <p:spPr>
          <a:xfrm>
            <a:off x="191154" y="2897440"/>
            <a:ext cx="11830709" cy="400110"/>
          </a:xfrm>
          <a:prstGeom prst="rect">
            <a:avLst/>
          </a:prstGeom>
          <a:solidFill>
            <a:schemeClr val="accent4">
              <a:lumMod val="20000"/>
              <a:lumOff val="80000"/>
            </a:schemeClr>
          </a:solidFill>
        </p:spPr>
        <p:txBody>
          <a:bodyPr wrap="square" rtlCol="0">
            <a:spAutoFit/>
          </a:bodyPr>
          <a:lstStyle/>
          <a:p>
            <a:r>
              <a:rPr lang="fr-FR" sz="2000" dirty="0"/>
              <a:t>Le </a:t>
            </a:r>
            <a:r>
              <a:rPr lang="fr-FR" sz="2000" b="1" dirty="0"/>
              <a:t>nom de l’élection </a:t>
            </a:r>
            <a:r>
              <a:rPr lang="fr-FR" sz="2000" dirty="0"/>
              <a:t>se retrouve dans les mails envoyés aux électeurs, ainsi que dans l’en-tête des pages de vote.</a:t>
            </a:r>
          </a:p>
        </p:txBody>
      </p:sp>
      <p:sp>
        <p:nvSpPr>
          <p:cNvPr id="9" name="Rectangle à coins arrondis 8"/>
          <p:cNvSpPr/>
          <p:nvPr/>
        </p:nvSpPr>
        <p:spPr>
          <a:xfrm>
            <a:off x="1315106" y="1357374"/>
            <a:ext cx="9910827" cy="1356592"/>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à coins arrondis 9"/>
          <p:cNvSpPr/>
          <p:nvPr/>
        </p:nvSpPr>
        <p:spPr>
          <a:xfrm>
            <a:off x="1315106" y="3498255"/>
            <a:ext cx="4215962" cy="2016925"/>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91154" y="5721195"/>
            <a:ext cx="11579546" cy="1015663"/>
          </a:xfrm>
          <a:prstGeom prst="rect">
            <a:avLst/>
          </a:prstGeom>
          <a:solidFill>
            <a:schemeClr val="accent4">
              <a:lumMod val="20000"/>
              <a:lumOff val="80000"/>
            </a:schemeClr>
          </a:solidFill>
        </p:spPr>
        <p:txBody>
          <a:bodyPr wrap="square" rtlCol="0">
            <a:spAutoFit/>
          </a:bodyPr>
          <a:lstStyle/>
          <a:p>
            <a:r>
              <a:rPr lang="fr-FR" sz="2000" b="1" dirty="0"/>
              <a:t>Sauvegarder à chaque étape </a:t>
            </a:r>
            <a:r>
              <a:rPr lang="fr-FR" sz="2000" dirty="0"/>
              <a:t>!!!</a:t>
            </a:r>
          </a:p>
          <a:p>
            <a:r>
              <a:rPr lang="fr-FR" sz="2000" dirty="0"/>
              <a:t>Quand on clique sur </a:t>
            </a:r>
            <a:r>
              <a:rPr lang="fr-FR" sz="2000" dirty="0">
                <a:latin typeface="Rockwell Condensed" panose="02060603050405020104" pitchFamily="18" charset="0"/>
              </a:rPr>
              <a:t>Sauvegarder les changements</a:t>
            </a:r>
            <a:r>
              <a:rPr lang="fr-FR" sz="2000" dirty="0"/>
              <a:t>, le bouton ne change pas de couleur. C’est dommage.</a:t>
            </a:r>
          </a:p>
          <a:p>
            <a:r>
              <a:rPr lang="fr-FR" sz="2000" dirty="0"/>
              <a:t>A la fin du processus de création, un récapitulatif est proposé avant la validation. </a:t>
            </a:r>
          </a:p>
        </p:txBody>
      </p:sp>
      <p:sp>
        <p:nvSpPr>
          <p:cNvPr id="3" name="Espace réservé du numéro de diapositive 2">
            <a:extLst>
              <a:ext uri="{FF2B5EF4-FFF2-40B4-BE49-F238E27FC236}">
                <a16:creationId xmlns:a16="http://schemas.microsoft.com/office/drawing/2014/main" id="{FBA1CF65-2203-3749-927E-9B7DF2A63730}"/>
              </a:ext>
            </a:extLst>
          </p:cNvPr>
          <p:cNvSpPr>
            <a:spLocks noGrp="1"/>
          </p:cNvSpPr>
          <p:nvPr>
            <p:ph type="sldNum" sz="quarter" idx="12"/>
          </p:nvPr>
        </p:nvSpPr>
        <p:spPr/>
        <p:txBody>
          <a:bodyPr/>
          <a:lstStyle/>
          <a:p>
            <a:fld id="{E8AB5D6E-E453-4DB6-9F24-E6DB4C0DDDF8}" type="slidenum">
              <a:rPr lang="fr-FR" smtClean="0"/>
              <a:t>7</a:t>
            </a:fld>
            <a:endParaRPr lang="fr-FR"/>
          </a:p>
        </p:txBody>
      </p:sp>
      <p:pic>
        <p:nvPicPr>
          <p:cNvPr id="13" name="Espace réservé du contenu 1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22584" y="3589248"/>
            <a:ext cx="3801005" cy="1800476"/>
          </a:xfrm>
        </p:spPr>
      </p:pic>
      <p:pic>
        <p:nvPicPr>
          <p:cNvPr id="15" name="Espace réservé du contenu 1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990582" y="3498255"/>
            <a:ext cx="3078893" cy="2050480"/>
          </a:xfrm>
        </p:spPr>
      </p:pic>
      <p:sp>
        <p:nvSpPr>
          <p:cNvPr id="11" name="Rectangle à coins arrondis 10"/>
          <p:cNvSpPr/>
          <p:nvPr/>
        </p:nvSpPr>
        <p:spPr>
          <a:xfrm>
            <a:off x="6559826" y="3481024"/>
            <a:ext cx="3916017" cy="2224788"/>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1344897" y="4932190"/>
            <a:ext cx="2398986" cy="5202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42034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97183" y="142912"/>
            <a:ext cx="10638931" cy="400110"/>
          </a:xfrm>
          <a:prstGeom prst="rect">
            <a:avLst/>
          </a:prstGeom>
          <a:solidFill>
            <a:schemeClr val="accent4">
              <a:lumMod val="20000"/>
              <a:lumOff val="80000"/>
            </a:schemeClr>
          </a:solidFill>
        </p:spPr>
        <p:txBody>
          <a:bodyPr wrap="square" rtlCol="0">
            <a:spAutoFit/>
          </a:bodyPr>
          <a:lstStyle/>
          <a:p>
            <a:pPr algn="ctr"/>
            <a:r>
              <a:rPr lang="fr-FR" sz="2000" dirty="0"/>
              <a:t>Le nom de l’administrateur se retrouve au début du processus d’élection et sur la page de résultats.</a:t>
            </a:r>
          </a:p>
        </p:txBody>
      </p:sp>
      <p:sp>
        <p:nvSpPr>
          <p:cNvPr id="7" name="Rectangle à coins arrondis 6"/>
          <p:cNvSpPr/>
          <p:nvPr/>
        </p:nvSpPr>
        <p:spPr>
          <a:xfrm>
            <a:off x="1127728" y="628859"/>
            <a:ext cx="4215962" cy="1360829"/>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2"/>
          <a:stretch>
            <a:fillRect/>
          </a:stretch>
        </p:blipFill>
        <p:spPr>
          <a:xfrm>
            <a:off x="1351565" y="2335312"/>
            <a:ext cx="3914775" cy="1190625"/>
          </a:xfrm>
          <a:prstGeom prst="rect">
            <a:avLst/>
          </a:prstGeom>
        </p:spPr>
      </p:pic>
      <p:pic>
        <p:nvPicPr>
          <p:cNvPr id="11" name="Image 10"/>
          <p:cNvPicPr>
            <a:picLocks noChangeAspect="1"/>
          </p:cNvPicPr>
          <p:nvPr/>
        </p:nvPicPr>
        <p:blipFill>
          <a:blip r:embed="rId3"/>
          <a:stretch>
            <a:fillRect/>
          </a:stretch>
        </p:blipFill>
        <p:spPr>
          <a:xfrm>
            <a:off x="1299178" y="3838089"/>
            <a:ext cx="4362450" cy="1181100"/>
          </a:xfrm>
          <a:prstGeom prst="rect">
            <a:avLst/>
          </a:prstGeom>
        </p:spPr>
      </p:pic>
      <p:sp>
        <p:nvSpPr>
          <p:cNvPr id="12" name="Rectangle à coins arrondis 11"/>
          <p:cNvSpPr/>
          <p:nvPr/>
        </p:nvSpPr>
        <p:spPr>
          <a:xfrm>
            <a:off x="1127728" y="2188542"/>
            <a:ext cx="4215962" cy="1360829"/>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6562316" y="2279362"/>
            <a:ext cx="5531339" cy="1631216"/>
          </a:xfrm>
          <a:prstGeom prst="rect">
            <a:avLst/>
          </a:prstGeom>
          <a:solidFill>
            <a:schemeClr val="accent4">
              <a:lumMod val="20000"/>
              <a:lumOff val="80000"/>
            </a:schemeClr>
          </a:solidFill>
        </p:spPr>
        <p:txBody>
          <a:bodyPr wrap="square" rtlCol="0">
            <a:spAutoFit/>
          </a:bodyPr>
          <a:lstStyle/>
          <a:p>
            <a:r>
              <a:rPr lang="fr-FR" sz="2000" dirty="0"/>
              <a:t>en </a:t>
            </a:r>
            <a:r>
              <a:rPr lang="fr-FR" sz="2000" dirty="0" err="1"/>
              <a:t>fr</a:t>
            </a:r>
            <a:r>
              <a:rPr lang="fr-FR" sz="2000" dirty="0"/>
              <a:t> de </a:t>
            </a:r>
            <a:r>
              <a:rPr lang="fr-FR" sz="2000" dirty="0" err="1"/>
              <a:t>ro</a:t>
            </a:r>
            <a:r>
              <a:rPr lang="fr-FR" sz="2000" dirty="0"/>
              <a:t> </a:t>
            </a:r>
            <a:r>
              <a:rPr lang="fr-FR" sz="2000" dirty="0" err="1"/>
              <a:t>it</a:t>
            </a:r>
            <a:r>
              <a:rPr lang="fr-FR" sz="2000" dirty="0"/>
              <a:t> nb es </a:t>
            </a:r>
            <a:r>
              <a:rPr lang="fr-FR" sz="2000" dirty="0" err="1"/>
              <a:t>uk</a:t>
            </a:r>
            <a:r>
              <a:rPr lang="fr-FR" sz="2000" dirty="0"/>
              <a:t> </a:t>
            </a:r>
            <a:r>
              <a:rPr lang="fr-FR" sz="2000" dirty="0" err="1"/>
              <a:t>cs</a:t>
            </a:r>
            <a:r>
              <a:rPr lang="fr-FR" sz="2000" dirty="0"/>
              <a:t> oc </a:t>
            </a:r>
            <a:r>
              <a:rPr lang="fr-FR" sz="2000" dirty="0" err="1"/>
              <a:t>pt_BR</a:t>
            </a:r>
            <a:endParaRPr lang="fr-FR" sz="2000" dirty="0"/>
          </a:p>
          <a:p>
            <a:r>
              <a:rPr lang="fr-FR" sz="2000" dirty="0"/>
              <a:t>C’est la langue des courriels envoyés par le serveur.</a:t>
            </a:r>
          </a:p>
          <a:p>
            <a:r>
              <a:rPr lang="fr-FR" sz="2000" dirty="0"/>
              <a:t>Vous pouvez en choisir plusieurs.</a:t>
            </a:r>
          </a:p>
          <a:p>
            <a:r>
              <a:rPr lang="fr-FR" sz="2000" dirty="0"/>
              <a:t>ATTENTION :  en = </a:t>
            </a:r>
            <a:r>
              <a:rPr lang="fr-FR" sz="2000" dirty="0" err="1"/>
              <a:t>english</a:t>
            </a:r>
            <a:r>
              <a:rPr lang="fr-FR" sz="2000" dirty="0"/>
              <a:t>. </a:t>
            </a:r>
            <a:r>
              <a:rPr lang="fr-FR" sz="2000" dirty="0">
                <a:latin typeface="Calibri" panose="020F0502020204030204" pitchFamily="34" charset="0"/>
                <a:cs typeface="Calibri" panose="020F0502020204030204" pitchFamily="34" charset="0"/>
              </a:rPr>
              <a:t>À supprimer si vous ne voulez pas que votre premier texte soit en anglais.</a:t>
            </a:r>
            <a:endParaRPr lang="fr-FR" sz="2000" dirty="0"/>
          </a:p>
        </p:txBody>
      </p:sp>
      <p:pic>
        <p:nvPicPr>
          <p:cNvPr id="14" name="Image 13"/>
          <p:cNvPicPr>
            <a:picLocks noChangeAspect="1"/>
          </p:cNvPicPr>
          <p:nvPr/>
        </p:nvPicPr>
        <p:blipFill>
          <a:blip r:embed="rId4"/>
          <a:stretch>
            <a:fillRect/>
          </a:stretch>
        </p:blipFill>
        <p:spPr>
          <a:xfrm>
            <a:off x="6577997" y="3984786"/>
            <a:ext cx="4314825" cy="952500"/>
          </a:xfrm>
          <a:prstGeom prst="rect">
            <a:avLst/>
          </a:prstGeom>
        </p:spPr>
      </p:pic>
      <p:sp>
        <p:nvSpPr>
          <p:cNvPr id="15" name="Rectangle à coins arrondis 14"/>
          <p:cNvSpPr/>
          <p:nvPr/>
        </p:nvSpPr>
        <p:spPr>
          <a:xfrm>
            <a:off x="1127728" y="3748225"/>
            <a:ext cx="4595155" cy="1360829"/>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à coins arrondis 15"/>
          <p:cNvSpPr/>
          <p:nvPr/>
        </p:nvSpPr>
        <p:spPr>
          <a:xfrm>
            <a:off x="6469119" y="3999414"/>
            <a:ext cx="4396115" cy="9525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Espace réservé du contenu 4"/>
          <p:cNvPicPr>
            <a:picLocks noChangeAspect="1"/>
          </p:cNvPicPr>
          <p:nvPr/>
        </p:nvPicPr>
        <p:blipFill>
          <a:blip r:embed="rId5"/>
          <a:stretch>
            <a:fillRect/>
          </a:stretch>
        </p:blipFill>
        <p:spPr>
          <a:xfrm>
            <a:off x="1299178" y="5198918"/>
            <a:ext cx="3114675" cy="1543050"/>
          </a:xfrm>
          <a:prstGeom prst="rect">
            <a:avLst/>
          </a:prstGeom>
        </p:spPr>
      </p:pic>
      <p:sp>
        <p:nvSpPr>
          <p:cNvPr id="18" name="Rectangle à coins arrondis 17"/>
          <p:cNvSpPr/>
          <p:nvPr/>
        </p:nvSpPr>
        <p:spPr>
          <a:xfrm>
            <a:off x="1127728" y="5290028"/>
            <a:ext cx="3412742" cy="1451940"/>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a:extLst>
              <a:ext uri="{FF2B5EF4-FFF2-40B4-BE49-F238E27FC236}">
                <a16:creationId xmlns:a16="http://schemas.microsoft.com/office/drawing/2014/main" id="{75BDD7C4-F5AD-5049-A794-6AD86634939D}"/>
              </a:ext>
            </a:extLst>
          </p:cNvPr>
          <p:cNvSpPr>
            <a:spLocks noGrp="1"/>
          </p:cNvSpPr>
          <p:nvPr>
            <p:ph type="sldNum" sz="quarter" idx="12"/>
          </p:nvPr>
        </p:nvSpPr>
        <p:spPr/>
        <p:txBody>
          <a:bodyPr/>
          <a:lstStyle/>
          <a:p>
            <a:fld id="{E8AB5D6E-E453-4DB6-9F24-E6DB4C0DDDF8}" type="slidenum">
              <a:rPr lang="fr-FR" smtClean="0"/>
              <a:t>8</a:t>
            </a:fld>
            <a:endParaRPr lang="fr-FR"/>
          </a:p>
        </p:txBody>
      </p:sp>
      <p:pic>
        <p:nvPicPr>
          <p:cNvPr id="19" name="Espace réservé du contenu 18"/>
          <p:cNvPicPr>
            <a:picLocks noGrp="1" noChangeAspect="1"/>
          </p:cNvPicPr>
          <p:nvPr>
            <p:ph sz="half" idx="1"/>
          </p:nvPr>
        </p:nvPicPr>
        <p:blipFill>
          <a:blip r:embed="rId6">
            <a:extLst>
              <a:ext uri="{28A0092B-C50C-407E-A947-70E740481C1C}">
                <a14:useLocalDpi xmlns:a14="http://schemas.microsoft.com/office/drawing/2010/main" val="0"/>
              </a:ext>
            </a:extLst>
          </a:blip>
          <a:stretch>
            <a:fillRect/>
          </a:stretch>
        </p:blipFill>
        <p:spPr>
          <a:xfrm>
            <a:off x="1299178" y="738685"/>
            <a:ext cx="3943900" cy="1171739"/>
          </a:xfrm>
        </p:spPr>
      </p:pic>
      <p:pic>
        <p:nvPicPr>
          <p:cNvPr id="21" name="Espace réservé du contenu 20"/>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6623397" y="742974"/>
            <a:ext cx="5181600" cy="1329310"/>
          </a:xfrm>
        </p:spPr>
      </p:pic>
      <p:sp>
        <p:nvSpPr>
          <p:cNvPr id="8" name="Rectangle à coins arrondis 7"/>
          <p:cNvSpPr/>
          <p:nvPr/>
        </p:nvSpPr>
        <p:spPr>
          <a:xfrm>
            <a:off x="6469119" y="672870"/>
            <a:ext cx="5391807" cy="1441484"/>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8036282" y="1724566"/>
            <a:ext cx="1805152" cy="3687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6562315" y="5469466"/>
            <a:ext cx="5531340" cy="369332"/>
          </a:xfrm>
          <a:prstGeom prst="rect">
            <a:avLst/>
          </a:prstGeom>
          <a:solidFill>
            <a:schemeClr val="accent4">
              <a:lumMod val="20000"/>
              <a:lumOff val="80000"/>
            </a:schemeClr>
          </a:solidFill>
        </p:spPr>
        <p:txBody>
          <a:bodyPr wrap="square" rtlCol="0">
            <a:spAutoFit/>
          </a:bodyPr>
          <a:lstStyle/>
          <a:p>
            <a:r>
              <a:rPr lang="fr-FR" dirty="0"/>
              <a:t>Ces deux étapes sont détaillées dans les pages suivantes.</a:t>
            </a:r>
          </a:p>
        </p:txBody>
      </p:sp>
    </p:spTree>
    <p:extLst>
      <p:ext uri="{BB962C8B-B14F-4D97-AF65-F5344CB8AC3E}">
        <p14:creationId xmlns:p14="http://schemas.microsoft.com/office/powerpoint/2010/main" val="2439734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5681" y="165803"/>
            <a:ext cx="10515600" cy="1325563"/>
          </a:xfrm>
        </p:spPr>
        <p:txBody>
          <a:bodyPr>
            <a:normAutofit/>
          </a:bodyPr>
          <a:lstStyle/>
          <a:p>
            <a:r>
              <a:rPr lang="fr-FR" sz="4000" b="1" dirty="0">
                <a:solidFill>
                  <a:schemeClr val="accent5">
                    <a:lumMod val="75000"/>
                  </a:schemeClr>
                </a:solidFill>
              </a:rPr>
              <a:t>Modifier les questions</a:t>
            </a:r>
          </a:p>
        </p:txBody>
      </p:sp>
      <p:sp>
        <p:nvSpPr>
          <p:cNvPr id="3" name="Espace réservé du numéro de diapositive 2">
            <a:extLst>
              <a:ext uri="{FF2B5EF4-FFF2-40B4-BE49-F238E27FC236}">
                <a16:creationId xmlns:a16="http://schemas.microsoft.com/office/drawing/2014/main" id="{97A9EDC6-7B3B-5943-8757-959A7B6DCE8B}"/>
              </a:ext>
            </a:extLst>
          </p:cNvPr>
          <p:cNvSpPr>
            <a:spLocks noGrp="1"/>
          </p:cNvSpPr>
          <p:nvPr>
            <p:ph type="sldNum" sz="quarter" idx="12"/>
          </p:nvPr>
        </p:nvSpPr>
        <p:spPr/>
        <p:txBody>
          <a:bodyPr/>
          <a:lstStyle/>
          <a:p>
            <a:fld id="{E8AB5D6E-E453-4DB6-9F24-E6DB4C0DDDF8}" type="slidenum">
              <a:rPr lang="fr-FR" smtClean="0"/>
              <a:t>9</a:t>
            </a:fld>
            <a:endParaRPr lang="fr-F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96" y="1293437"/>
            <a:ext cx="5655322" cy="2492922"/>
          </a:xfrm>
          <a:prstGeom prst="rect">
            <a:avLst/>
          </a:prstGeom>
        </p:spPr>
      </p:pic>
      <p:sp>
        <p:nvSpPr>
          <p:cNvPr id="12" name="Rectangle à coins arrondis 11"/>
          <p:cNvSpPr/>
          <p:nvPr/>
        </p:nvSpPr>
        <p:spPr>
          <a:xfrm>
            <a:off x="662152" y="1168400"/>
            <a:ext cx="5748765" cy="2617959"/>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8212" y="1491366"/>
            <a:ext cx="4953821" cy="1711750"/>
          </a:xfrm>
          <a:prstGeom prst="rect">
            <a:avLst/>
          </a:prstGeom>
        </p:spPr>
      </p:pic>
      <p:sp>
        <p:nvSpPr>
          <p:cNvPr id="14" name="Rectangle à coins arrondis 13"/>
          <p:cNvSpPr/>
          <p:nvPr/>
        </p:nvSpPr>
        <p:spPr>
          <a:xfrm>
            <a:off x="6738610" y="1447296"/>
            <a:ext cx="5148590" cy="2047875"/>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8212" y="4816509"/>
            <a:ext cx="5131910" cy="679764"/>
          </a:xfrm>
          <a:prstGeom prst="rect">
            <a:avLst/>
          </a:prstGeom>
        </p:spPr>
      </p:pic>
      <p:pic>
        <p:nvPicPr>
          <p:cNvPr id="18" name="Imag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596" y="4127188"/>
            <a:ext cx="5577051" cy="2058407"/>
          </a:xfrm>
          <a:prstGeom prst="rect">
            <a:avLst/>
          </a:prstGeom>
        </p:spPr>
      </p:pic>
      <p:sp>
        <p:nvSpPr>
          <p:cNvPr id="13" name="Rectangle à coins arrondis 12"/>
          <p:cNvSpPr/>
          <p:nvPr/>
        </p:nvSpPr>
        <p:spPr>
          <a:xfrm>
            <a:off x="662153" y="4030133"/>
            <a:ext cx="5748764" cy="2332275"/>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à coins arrondis 14"/>
          <p:cNvSpPr/>
          <p:nvPr/>
        </p:nvSpPr>
        <p:spPr>
          <a:xfrm>
            <a:off x="6738610" y="4542713"/>
            <a:ext cx="5242034" cy="1378662"/>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1476E60C-14B2-46A6-9A0A-0C69384C805E}"/>
              </a:ext>
            </a:extLst>
          </p:cNvPr>
          <p:cNvPicPr>
            <a:picLocks noChangeAspect="1"/>
          </p:cNvPicPr>
          <p:nvPr/>
        </p:nvPicPr>
        <p:blipFill>
          <a:blip r:embed="rId6"/>
          <a:stretch>
            <a:fillRect/>
          </a:stretch>
        </p:blipFill>
        <p:spPr>
          <a:xfrm>
            <a:off x="3743917" y="6444646"/>
            <a:ext cx="1206501" cy="343229"/>
          </a:xfrm>
          <a:prstGeom prst="rect">
            <a:avLst/>
          </a:prstGeom>
        </p:spPr>
      </p:pic>
      <p:sp>
        <p:nvSpPr>
          <p:cNvPr id="5" name="ZoneTexte 4">
            <a:extLst>
              <a:ext uri="{FF2B5EF4-FFF2-40B4-BE49-F238E27FC236}">
                <a16:creationId xmlns:a16="http://schemas.microsoft.com/office/drawing/2014/main" id="{E16A51CB-37A4-486E-A28B-B219D8E2D04A}"/>
              </a:ext>
            </a:extLst>
          </p:cNvPr>
          <p:cNvSpPr txBox="1"/>
          <p:nvPr/>
        </p:nvSpPr>
        <p:spPr>
          <a:xfrm>
            <a:off x="662152" y="6432649"/>
            <a:ext cx="3190181" cy="369332"/>
          </a:xfrm>
          <a:prstGeom prst="rect">
            <a:avLst/>
          </a:prstGeom>
          <a:noFill/>
        </p:spPr>
        <p:txBody>
          <a:bodyPr wrap="square" rtlCol="0">
            <a:spAutoFit/>
          </a:bodyPr>
          <a:lstStyle/>
          <a:p>
            <a:r>
              <a:rPr lang="fr-FR" dirty="0"/>
              <a:t>Et choisir la nouvelle interface</a:t>
            </a:r>
          </a:p>
        </p:txBody>
      </p:sp>
      <p:sp>
        <p:nvSpPr>
          <p:cNvPr id="19" name="Rectangle à coins arrondis 11">
            <a:extLst>
              <a:ext uri="{FF2B5EF4-FFF2-40B4-BE49-F238E27FC236}">
                <a16:creationId xmlns:a16="http://schemas.microsoft.com/office/drawing/2014/main" id="{50567E9C-4FB1-49B1-81FC-5873F6980C3A}"/>
              </a:ext>
            </a:extLst>
          </p:cNvPr>
          <p:cNvSpPr/>
          <p:nvPr/>
        </p:nvSpPr>
        <p:spPr>
          <a:xfrm>
            <a:off x="3706024" y="6434064"/>
            <a:ext cx="908309" cy="353812"/>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5260617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3766</TotalTime>
  <Words>1228</Words>
  <Application>Microsoft Office PowerPoint</Application>
  <PresentationFormat>Grand écran</PresentationFormat>
  <Paragraphs>141</Paragraphs>
  <Slides>20</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20</vt:i4>
      </vt:variant>
    </vt:vector>
  </HeadingPairs>
  <TitlesOfParts>
    <vt:vector size="25" baseType="lpstr">
      <vt:lpstr>Arial</vt:lpstr>
      <vt:lpstr>Calibri</vt:lpstr>
      <vt:lpstr>Calibri Light</vt:lpstr>
      <vt:lpstr>Rockwell Condensed</vt:lpstr>
      <vt:lpstr>Thème Office</vt:lpstr>
      <vt:lpstr>Belenios plateforme de vote électronique</vt:lpstr>
      <vt:lpstr>Je me présente,  je m’appelle BELENIOS par Toutatis Fresque murale, rue de la buanderie, Bruxelles</vt:lpstr>
      <vt:lpstr>Présentation PowerPoint</vt:lpstr>
      <vt:lpstr>Comment organiser une élection avec Belenios</vt:lpstr>
      <vt:lpstr>Présentation PowerPoint</vt:lpstr>
      <vt:lpstr>Présentation PowerPoint</vt:lpstr>
      <vt:lpstr>Préparation de l’élection : entrer les données</vt:lpstr>
      <vt:lpstr>Présentation PowerPoint</vt:lpstr>
      <vt:lpstr>Modifier les questions</vt:lpstr>
      <vt:lpstr>Présentation PowerPoint</vt:lpstr>
      <vt:lpstr>Modifier les électeurs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Bélénios plateforme de vote électronique</dc:title>
  <dc:creator>Anne Incerti</dc:creator>
  <cp:lastModifiedBy>Dorothee Jandot-Bion</cp:lastModifiedBy>
  <cp:revision>223</cp:revision>
  <dcterms:created xsi:type="dcterms:W3CDTF">2021-01-12T10:30:00Z</dcterms:created>
  <dcterms:modified xsi:type="dcterms:W3CDTF">2024-01-29T10:12:24Z</dcterms:modified>
</cp:coreProperties>
</file>